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slides/slide38.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Default Extension="jpeg" ContentType="image/jpeg"/>
  <Override PartName="/ppt/slides/slide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Override PartName="/docProps/app.xml" ContentType="application/vnd.openxmlformats-officedocument.extended-properties+xml"/>
  <Override PartName="/ppt/slideLayouts/slideLayout1.xml" ContentType="application/vnd.openxmlformats-officedocument.presentationml.slideLayout+xml"/>
  <Override PartName="/ppt/slides/slide22.xml" ContentType="application/vnd.openxmlformats-officedocument.presentationml.slide+xml"/>
  <Override PartName="/ppt/slides/slide30.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42.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39.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31.xml" ContentType="application/vnd.openxmlformats-officedocument.presentationml.slide+xml"/>
  <Default Extension="pdf" ContentType="application/pdf"/>
  <Override PartName="/ppt/slides/slide43.xml" ContentType="application/vnd.openxmlformats-officedocument.presentationml.slide+xml"/>
  <Default Extension="gif" ContentType="image/gif"/>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sldIdLst>
    <p:sldId id="317" r:id="rId2"/>
    <p:sldId id="323" r:id="rId3"/>
    <p:sldId id="324" r:id="rId4"/>
    <p:sldId id="325" r:id="rId5"/>
    <p:sldId id="326" r:id="rId6"/>
    <p:sldId id="311" r:id="rId7"/>
    <p:sldId id="310" r:id="rId8"/>
    <p:sldId id="256" r:id="rId9"/>
    <p:sldId id="274" r:id="rId10"/>
    <p:sldId id="276" r:id="rId11"/>
    <p:sldId id="277" r:id="rId12"/>
    <p:sldId id="278" r:id="rId13"/>
    <p:sldId id="279" r:id="rId14"/>
    <p:sldId id="282" r:id="rId15"/>
    <p:sldId id="258" r:id="rId16"/>
    <p:sldId id="272" r:id="rId17"/>
    <p:sldId id="269" r:id="rId18"/>
    <p:sldId id="304" r:id="rId19"/>
    <p:sldId id="306" r:id="rId20"/>
    <p:sldId id="307" r:id="rId21"/>
    <p:sldId id="308" r:id="rId22"/>
    <p:sldId id="309" r:id="rId23"/>
    <p:sldId id="261" r:id="rId24"/>
    <p:sldId id="293" r:id="rId25"/>
    <p:sldId id="262" r:id="rId26"/>
    <p:sldId id="290" r:id="rId27"/>
    <p:sldId id="263" r:id="rId28"/>
    <p:sldId id="318" r:id="rId29"/>
    <p:sldId id="303" r:id="rId30"/>
    <p:sldId id="264" r:id="rId31"/>
    <p:sldId id="295" r:id="rId32"/>
    <p:sldId id="265" r:id="rId33"/>
    <p:sldId id="260" r:id="rId34"/>
    <p:sldId id="320" r:id="rId35"/>
    <p:sldId id="316" r:id="rId36"/>
    <p:sldId id="312" r:id="rId37"/>
    <p:sldId id="313" r:id="rId38"/>
    <p:sldId id="314" r:id="rId39"/>
    <p:sldId id="319" r:id="rId40"/>
    <p:sldId id="292" r:id="rId41"/>
    <p:sldId id="315" r:id="rId42"/>
    <p:sldId id="327" r:id="rId43"/>
    <p:sldId id="321" r:id="rId44"/>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showComments="0">
  <p:normalViewPr>
    <p:restoredLeft sz="12378" autoAdjust="0"/>
    <p:restoredTop sz="93675" autoAdjust="0"/>
  </p:normalViewPr>
  <p:slideViewPr>
    <p:cSldViewPr snapToGrid="0" snapToObjects="1">
      <p:cViewPr>
        <p:scale>
          <a:sx n="100" d="100"/>
          <a:sy n="100" d="100"/>
        </p:scale>
        <p:origin x="-1024" y="-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96"/>
    </p:cViewPr>
  </p:sorterViewPr>
  <p:gridSpacing cx="73736200" cy="7373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printerSettings" Target="printerSettings/printerSettings1.bin"/></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p>
            <a:fld id="{C422E415-DFE1-E147-B83C-A1E986DC9519}" type="datetimeFigureOut">
              <a:rPr lang="ja-JP" altLang="en-US" smtClean="0"/>
              <a:pPr/>
              <a:t>16.4.10</a:t>
            </a:fld>
            <a:endParaRPr lang="ja-JP" altLang="en-US"/>
          </a:p>
        </p:txBody>
      </p:sp>
      <p:sp>
        <p:nvSpPr>
          <p:cNvPr id="5" name="フッター プレースホルダ 4"/>
          <p:cNvSpPr>
            <a:spLocks noGrp="1"/>
          </p:cNvSpPr>
          <p:nvPr>
            <p:ph type="ftr" sz="quarter" idx="11"/>
          </p:nvPr>
        </p:nvSpPr>
        <p:spPr/>
        <p:txBody>
          <a:bodyPr/>
          <a:lstStyle/>
          <a:p>
            <a:endParaRPr lang="ja-JP" altLang="en-US"/>
          </a:p>
        </p:txBody>
      </p:sp>
      <p:sp>
        <p:nvSpPr>
          <p:cNvPr id="6" name="スライド番号プレースホルダ 5"/>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C422E415-DFE1-E147-B83C-A1E986DC9519}" type="datetimeFigureOut">
              <a:rPr lang="ja-JP" altLang="en-US" smtClean="0"/>
              <a:pPr/>
              <a:t>16.4.10</a:t>
            </a:fld>
            <a:endParaRPr lang="ja-JP" altLang="en-US"/>
          </a:p>
        </p:txBody>
      </p:sp>
      <p:sp>
        <p:nvSpPr>
          <p:cNvPr id="5" name="フッター プレースホルダ 4"/>
          <p:cNvSpPr>
            <a:spLocks noGrp="1"/>
          </p:cNvSpPr>
          <p:nvPr>
            <p:ph type="ftr" sz="quarter" idx="11"/>
          </p:nvPr>
        </p:nvSpPr>
        <p:spPr/>
        <p:txBody>
          <a:bodyPr/>
          <a:lstStyle/>
          <a:p>
            <a:endParaRPr lang="ja-JP" altLang="en-US"/>
          </a:p>
        </p:txBody>
      </p:sp>
      <p:sp>
        <p:nvSpPr>
          <p:cNvPr id="6" name="スライド番号プレースホルダ 5"/>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C422E415-DFE1-E147-B83C-A1E986DC9519}" type="datetimeFigureOut">
              <a:rPr lang="ja-JP" altLang="en-US" smtClean="0"/>
              <a:pPr/>
              <a:t>16.4.10</a:t>
            </a:fld>
            <a:endParaRPr lang="ja-JP" altLang="en-US"/>
          </a:p>
        </p:txBody>
      </p:sp>
      <p:sp>
        <p:nvSpPr>
          <p:cNvPr id="5" name="フッター プレースホルダ 4"/>
          <p:cNvSpPr>
            <a:spLocks noGrp="1"/>
          </p:cNvSpPr>
          <p:nvPr>
            <p:ph type="ftr" sz="quarter" idx="11"/>
          </p:nvPr>
        </p:nvSpPr>
        <p:spPr/>
        <p:txBody>
          <a:bodyPr/>
          <a:lstStyle/>
          <a:p>
            <a:endParaRPr lang="ja-JP" altLang="en-US"/>
          </a:p>
        </p:txBody>
      </p:sp>
      <p:sp>
        <p:nvSpPr>
          <p:cNvPr id="6" name="スライド番号プレースホルダ 5"/>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C422E415-DFE1-E147-B83C-A1E986DC9519}" type="datetimeFigureOut">
              <a:rPr lang="ja-JP" altLang="en-US" smtClean="0"/>
              <a:pPr/>
              <a:t>16.4.10</a:t>
            </a:fld>
            <a:endParaRPr lang="ja-JP" altLang="en-US"/>
          </a:p>
        </p:txBody>
      </p:sp>
      <p:sp>
        <p:nvSpPr>
          <p:cNvPr id="5" name="フッター プレースホルダ 4"/>
          <p:cNvSpPr>
            <a:spLocks noGrp="1"/>
          </p:cNvSpPr>
          <p:nvPr>
            <p:ph type="ftr" sz="quarter" idx="11"/>
          </p:nvPr>
        </p:nvSpPr>
        <p:spPr/>
        <p:txBody>
          <a:bodyPr/>
          <a:lstStyle/>
          <a:p>
            <a:endParaRPr lang="ja-JP" altLang="en-US"/>
          </a:p>
        </p:txBody>
      </p:sp>
      <p:sp>
        <p:nvSpPr>
          <p:cNvPr id="6" name="スライド番号プレースホルダ 5"/>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p>
            <a:fld id="{C422E415-DFE1-E147-B83C-A1E986DC9519}" type="datetimeFigureOut">
              <a:rPr lang="ja-JP" altLang="en-US" smtClean="0"/>
              <a:pPr/>
              <a:t>16.4.10</a:t>
            </a:fld>
            <a:endParaRPr lang="ja-JP" altLang="en-US"/>
          </a:p>
        </p:txBody>
      </p:sp>
      <p:sp>
        <p:nvSpPr>
          <p:cNvPr id="5" name="フッター プレースホルダ 4"/>
          <p:cNvSpPr>
            <a:spLocks noGrp="1"/>
          </p:cNvSpPr>
          <p:nvPr>
            <p:ph type="ftr" sz="quarter" idx="11"/>
          </p:nvPr>
        </p:nvSpPr>
        <p:spPr/>
        <p:txBody>
          <a:bodyPr/>
          <a:lstStyle/>
          <a:p>
            <a:endParaRPr lang="ja-JP" altLang="en-US"/>
          </a:p>
        </p:txBody>
      </p:sp>
      <p:sp>
        <p:nvSpPr>
          <p:cNvPr id="6" name="スライド番号プレースホルダ 5"/>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4"/>
          <p:cNvSpPr>
            <a:spLocks noGrp="1"/>
          </p:cNvSpPr>
          <p:nvPr>
            <p:ph type="dt" sz="half" idx="10"/>
          </p:nvPr>
        </p:nvSpPr>
        <p:spPr/>
        <p:txBody>
          <a:bodyPr/>
          <a:lstStyle/>
          <a:p>
            <a:fld id="{C422E415-DFE1-E147-B83C-A1E986DC9519}" type="datetimeFigureOut">
              <a:rPr lang="ja-JP" altLang="en-US" smtClean="0"/>
              <a:pPr/>
              <a:t>16.4.10</a:t>
            </a:fld>
            <a:endParaRPr lang="ja-JP" altLang="en-US"/>
          </a:p>
        </p:txBody>
      </p:sp>
      <p:sp>
        <p:nvSpPr>
          <p:cNvPr id="6" name="フッター プレースホルダ 5"/>
          <p:cNvSpPr>
            <a:spLocks noGrp="1"/>
          </p:cNvSpPr>
          <p:nvPr>
            <p:ph type="ftr" sz="quarter" idx="11"/>
          </p:nvPr>
        </p:nvSpPr>
        <p:spPr/>
        <p:txBody>
          <a:bodyPr/>
          <a:lstStyle/>
          <a:p>
            <a:endParaRPr lang="ja-JP" altLang="en-US"/>
          </a:p>
        </p:txBody>
      </p:sp>
      <p:sp>
        <p:nvSpPr>
          <p:cNvPr id="7" name="スライド番号プレースホルダ 6"/>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6"/>
          <p:cNvSpPr>
            <a:spLocks noGrp="1"/>
          </p:cNvSpPr>
          <p:nvPr>
            <p:ph type="dt" sz="half" idx="10"/>
          </p:nvPr>
        </p:nvSpPr>
        <p:spPr/>
        <p:txBody>
          <a:bodyPr/>
          <a:lstStyle/>
          <a:p>
            <a:fld id="{C422E415-DFE1-E147-B83C-A1E986DC9519}" type="datetimeFigureOut">
              <a:rPr lang="ja-JP" altLang="en-US" smtClean="0"/>
              <a:pPr/>
              <a:t>16.4.10</a:t>
            </a:fld>
            <a:endParaRPr lang="ja-JP" altLang="en-US"/>
          </a:p>
        </p:txBody>
      </p:sp>
      <p:sp>
        <p:nvSpPr>
          <p:cNvPr id="8" name="フッター プレースホルダ 7"/>
          <p:cNvSpPr>
            <a:spLocks noGrp="1"/>
          </p:cNvSpPr>
          <p:nvPr>
            <p:ph type="ftr" sz="quarter" idx="11"/>
          </p:nvPr>
        </p:nvSpPr>
        <p:spPr/>
        <p:txBody>
          <a:bodyPr/>
          <a:lstStyle/>
          <a:p>
            <a:endParaRPr lang="ja-JP" altLang="en-US"/>
          </a:p>
        </p:txBody>
      </p:sp>
      <p:sp>
        <p:nvSpPr>
          <p:cNvPr id="9" name="スライド番号プレースホルダ 8"/>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2"/>
          <p:cNvSpPr>
            <a:spLocks noGrp="1"/>
          </p:cNvSpPr>
          <p:nvPr>
            <p:ph type="dt" sz="half" idx="10"/>
          </p:nvPr>
        </p:nvSpPr>
        <p:spPr/>
        <p:txBody>
          <a:bodyPr/>
          <a:lstStyle/>
          <a:p>
            <a:fld id="{C422E415-DFE1-E147-B83C-A1E986DC9519}" type="datetimeFigureOut">
              <a:rPr lang="ja-JP" altLang="en-US" smtClean="0"/>
              <a:pPr/>
              <a:t>16.4.10</a:t>
            </a:fld>
            <a:endParaRPr lang="ja-JP" altLang="en-US"/>
          </a:p>
        </p:txBody>
      </p:sp>
      <p:sp>
        <p:nvSpPr>
          <p:cNvPr id="4" name="フッター プレースホルダ 3"/>
          <p:cNvSpPr>
            <a:spLocks noGrp="1"/>
          </p:cNvSpPr>
          <p:nvPr>
            <p:ph type="ftr" sz="quarter" idx="11"/>
          </p:nvPr>
        </p:nvSpPr>
        <p:spPr/>
        <p:txBody>
          <a:bodyPr/>
          <a:lstStyle/>
          <a:p>
            <a:endParaRPr lang="ja-JP" altLang="en-US"/>
          </a:p>
        </p:txBody>
      </p:sp>
      <p:sp>
        <p:nvSpPr>
          <p:cNvPr id="5" name="スライド番号プレースホルダ 4"/>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C422E415-DFE1-E147-B83C-A1E986DC9519}" type="datetimeFigureOut">
              <a:rPr lang="ja-JP" altLang="en-US" smtClean="0"/>
              <a:pPr/>
              <a:t>16.4.10</a:t>
            </a:fld>
            <a:endParaRPr lang="ja-JP" altLang="en-US"/>
          </a:p>
        </p:txBody>
      </p:sp>
      <p:sp>
        <p:nvSpPr>
          <p:cNvPr id="3" name="フッター プレースホルダ 2"/>
          <p:cNvSpPr>
            <a:spLocks noGrp="1"/>
          </p:cNvSpPr>
          <p:nvPr>
            <p:ph type="ftr" sz="quarter" idx="11"/>
          </p:nvPr>
        </p:nvSpPr>
        <p:spPr/>
        <p:txBody>
          <a:bodyPr/>
          <a:lstStyle/>
          <a:p>
            <a:endParaRPr lang="ja-JP" altLang="en-US"/>
          </a:p>
        </p:txBody>
      </p:sp>
      <p:sp>
        <p:nvSpPr>
          <p:cNvPr id="4" name="スライド番号プレースホルダ 3"/>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fld id="{C422E415-DFE1-E147-B83C-A1E986DC9519}" type="datetimeFigureOut">
              <a:rPr lang="ja-JP" altLang="en-US" smtClean="0"/>
              <a:pPr/>
              <a:t>16.4.10</a:t>
            </a:fld>
            <a:endParaRPr lang="ja-JP" altLang="en-US"/>
          </a:p>
        </p:txBody>
      </p:sp>
      <p:sp>
        <p:nvSpPr>
          <p:cNvPr id="6" name="フッター プレースホルダ 5"/>
          <p:cNvSpPr>
            <a:spLocks noGrp="1"/>
          </p:cNvSpPr>
          <p:nvPr>
            <p:ph type="ftr" sz="quarter" idx="11"/>
          </p:nvPr>
        </p:nvSpPr>
        <p:spPr/>
        <p:txBody>
          <a:bodyPr/>
          <a:lstStyle/>
          <a:p>
            <a:endParaRPr lang="ja-JP" altLang="en-US"/>
          </a:p>
        </p:txBody>
      </p:sp>
      <p:sp>
        <p:nvSpPr>
          <p:cNvPr id="7" name="スライド番号プレースホルダ 6"/>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dirty="0" smtClean="0"/>
              <a:t>バックミンスター・フラーの初期作品</a:t>
            </a:r>
            <a:endParaRPr lang="ja-JP" altLang="en-US" dirty="0"/>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fld id="{C422E415-DFE1-E147-B83C-A1E986DC9519}" type="datetimeFigureOut">
              <a:rPr lang="ja-JP" altLang="en-US" smtClean="0"/>
              <a:pPr/>
              <a:t>16.4.10</a:t>
            </a:fld>
            <a:endParaRPr lang="ja-JP" altLang="en-US"/>
          </a:p>
        </p:txBody>
      </p:sp>
      <p:sp>
        <p:nvSpPr>
          <p:cNvPr id="6" name="フッター プレースホルダ 5"/>
          <p:cNvSpPr>
            <a:spLocks noGrp="1"/>
          </p:cNvSpPr>
          <p:nvPr>
            <p:ph type="ftr" sz="quarter" idx="11"/>
          </p:nvPr>
        </p:nvSpPr>
        <p:spPr/>
        <p:txBody>
          <a:bodyPr/>
          <a:lstStyle/>
          <a:p>
            <a:endParaRPr lang="ja-JP" altLang="en-US" dirty="0"/>
          </a:p>
        </p:txBody>
      </p:sp>
      <p:sp>
        <p:nvSpPr>
          <p:cNvPr id="7" name="スライド番号プレースホルダ 6"/>
          <p:cNvSpPr>
            <a:spLocks noGrp="1"/>
          </p:cNvSpPr>
          <p:nvPr>
            <p:ph type="sldNum" sz="quarter" idx="12"/>
          </p:nvPr>
        </p:nvSpPr>
        <p:spPr/>
        <p:txBody>
          <a:bodyPr/>
          <a:lstStyle/>
          <a:p>
            <a:fld id="{494EDBED-CD5E-9046-949C-7792AED1B43F}" type="slidenum">
              <a:rPr lang="ja-JP" altLang="en-US" smtClean="0"/>
              <a:pPr/>
              <a:t>‹#›</a:t>
            </a:fld>
            <a:endParaRPr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22E415-DFE1-E147-B83C-A1E986DC9519}" type="datetimeFigureOut">
              <a:rPr lang="ja-JP" altLang="en-US" smtClean="0"/>
              <a:pPr/>
              <a:t>16.4.10</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4EDBED-CD5E-9046-949C-7792AED1B43F}" type="slidenum">
              <a:rPr lang="ja-JP" altLang="en-US" smtClean="0"/>
              <a:pPr/>
              <a:t>‹#›</a:t>
            </a:fld>
            <a:endParaRPr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01-FULLER/DYCAR-2.jp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 Id="rId3" Type="http://schemas.openxmlformats.org/officeDocument/2006/relationships/image" Target="01-FULLER/DYCAR-3.jp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 Id="rId3" Type="http://schemas.openxmlformats.org/officeDocument/2006/relationships/image" Target="01-FULLER/DYCAR-4.jp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01-FULLER/DYCAR-5.jpg" TargetMode="External"/><Relationship Id="rId4" Type="http://schemas.openxmlformats.org/officeDocument/2006/relationships/image" Target="../media/image11.jpeg"/><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 Id="rId3" Type="http://schemas.openxmlformats.org/officeDocument/2006/relationships/image" Target="01-FULLER/DYCAR-8.jp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 Id="rId3" Type="http://schemas.openxmlformats.org/officeDocument/2006/relationships/image" Target="01-FULLER/BATH-01.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 Id="rId3" Type="http://schemas.openxmlformats.org/officeDocument/2006/relationships/image" Target="01-FULLER/DDU-13.jp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 Id="rId3" Type="http://schemas.openxmlformats.org/officeDocument/2006/relationships/image" Target="01-FULLER/DDU-7.jp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 Id="rId3" Type="http://schemas.openxmlformats.org/officeDocument/2006/relationships/image" Target="01-FULLER/WCH-1.jp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 Id="rId3" Type="http://schemas.openxmlformats.org/officeDocument/2006/relationships/image" Target="01-FULLER/wichita4.jp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 Id="rId3" Type="http://schemas.openxmlformats.org/officeDocument/2006/relationships/image" Target="01-FULLER/wichita3.jp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 Id="rId3" Type="http://schemas.openxmlformats.org/officeDocument/2006/relationships/image" Target="01-FULLER/wichita2.jp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 Id="rId3" Type="http://schemas.openxmlformats.org/officeDocument/2006/relationships/image" Target="01-FULLER/wichita.jp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01-FULLER/CHRONOLOGY1.jp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01-FULLER/REF-MARGARETTE1.pdf" TargetMode="External"/><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image" Target="../media/image21.pd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 Id="rId3" Type="http://schemas.openxmlformats.org/officeDocument/2006/relationships/image" Target="01-FULLER/CHRONOLOGY2.jp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 Id="rId3" Type="http://schemas.openxmlformats.org/officeDocument/2006/relationships/image" Target="01-FULLER/NAVY2.jp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 Id="rId3" Type="http://schemas.openxmlformats.org/officeDocument/2006/relationships/image" Target="01-FULLER/CHRONOLOGY3.jp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 Id="rId3" Type="http://schemas.openxmlformats.org/officeDocument/2006/relationships/image" Target="file://localhost/Users/user/Desktop/%E6%85%B6%E6%87%89/%E6%95%99%E8%82%B2/%E5%9C%B0%E7%90%83%E3%82%B7/01-FULLER/%E3%83%98%E3%82%99%E3%83%AB%E3%83%AA%E3%83%B3%E9%99%A5%E8%90%BD.jp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jpeg"/><Relationship Id="rId3" Type="http://schemas.openxmlformats.org/officeDocument/2006/relationships/image" Target="01-FULLER/CHRONOLOGY4.jp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gif"/><Relationship Id="rId3" Type="http://schemas.openxmlformats.org/officeDocument/2006/relationships/image" Target="file://localhost/Users/user/Desktop/%E6%85%B6%E6%87%89/%E6%95%99%E8%82%B2/%E5%9C%B0%E7%90%83%E3%82%B7/01-FULLER/U2%E6%92%83%E5%A2%9C.gi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eg"/><Relationship Id="rId3" Type="http://schemas.openxmlformats.org/officeDocument/2006/relationships/image" Target="01-FULLER/CHRONOLOGY5.jp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eg"/><Relationship Id="rId3" Type="http://schemas.openxmlformats.org/officeDocument/2006/relationships/image" Target="file://localhost/Users/user/Desktop/%E6%85%B6%E6%87%89/%E6%95%99%E8%82%B2/%E5%9C%B0%E7%90%83%E3%82%B7/TEMP/DYMP-4.jp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jpeg"/><Relationship Id="rId3" Type="http://schemas.openxmlformats.org/officeDocument/2006/relationships/image" Target="file://localhost/Users/user/Desktop/%E6%85%B6%E6%87%89/%E6%95%99%E8%82%B2/%E5%9C%B0%E7%90%83%E3%82%B7/TEMP/GEO-28.jp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eg"/><Relationship Id="rId3" Type="http://schemas.openxmlformats.org/officeDocument/2006/relationships/image" Target="file://localhost/Users/user/Desktop/%E6%85%B6%E6%87%89/%E6%95%99%E8%82%B2/%E5%9C%B0%E7%90%83%E3%82%B7/TEMP/GEO-16.jp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jpeg"/><Relationship Id="rId3" Type="http://schemas.openxmlformats.org/officeDocument/2006/relationships/image" Target="file://localhost/Users/user/Desktop/%E6%85%B6%E6%87%89/%E6%95%99%E8%82%B2/%E5%9C%B0%E7%90%83%E3%82%B7/TEMP/OCTET-8-JOINT.jp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jpeg"/><Relationship Id="rId3" Type="http://schemas.openxmlformats.org/officeDocument/2006/relationships/image" Target="file://localhost/Users/user/Desktop/%E6%85%B6%E6%87%89/%E6%95%99%E8%82%B2/%E5%9C%B0%E7%90%83%E3%82%B7/TEMP/TNSEG-8.jp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eg"/><Relationship Id="rId3" Type="http://schemas.openxmlformats.org/officeDocument/2006/relationships/image" Target="01-FULLER/REF-APOLO.jp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df"/><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01-FULLER/CHRONO.jp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file://localhost/Users/user/Desktop/%E6%85%B6%E6%87%89/%E6%95%99%E8%82%B2/%E5%9C%B0%E7%90%83%E3%82%B7/TEMP/4DTWR-1.jpg" TargetMode="External"/><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 Id="rId3"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01-FULLER/DYCAR-1.jpg" TargetMode="External"/><Relationship Id="rId4" Type="http://schemas.openxmlformats.org/officeDocument/2006/relationships/image" Target="../media/image6.jpeg"/><Relationship Id="rId5" Type="http://schemas.openxmlformats.org/officeDocument/2006/relationships/image" Target="file://localhost/Users/user/Desktop/XB1991.834.000.jpg" TargetMode="External"/><Relationship Id="rId1" Type="http://schemas.openxmlformats.org/officeDocument/2006/relationships/slideLayout" Target="../slideLayouts/slideLayout1.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749300" y="2222500"/>
            <a:ext cx="7645400" cy="3139321"/>
          </a:xfrm>
          <a:prstGeom prst="rect">
            <a:avLst/>
          </a:prstGeom>
          <a:noFill/>
        </p:spPr>
        <p:txBody>
          <a:bodyPr wrap="square" rtlCol="0">
            <a:spAutoFit/>
          </a:bodyPr>
          <a:lstStyle/>
          <a:p>
            <a:r>
              <a:rPr lang="ja-JP" altLang="en-US" dirty="0" smtClean="0"/>
              <a:t>概要</a:t>
            </a:r>
          </a:p>
          <a:p>
            <a:r>
              <a:rPr lang="ja-JP" altLang="en-US" dirty="0" smtClean="0"/>
              <a:t>昨今のエコブームで一般名称になった宇宙船地球号，シナジー効果などの言葉を生んだバックミンスター・フラーの世界観を学びます。</a:t>
            </a:r>
          </a:p>
          <a:p>
            <a:r>
              <a:rPr lang="ja-JP" altLang="en-US" dirty="0" smtClean="0"/>
              <a:t>この授業はフラーが行った「地球システム設計」に関する発明を具体的に学ぶ，美術と数学を一体化したような科目です．もちろん授業では彼の地球環境に対する先駆的な思想も紹介しますが，これらは過去の関連書籍で学べます。この授業では書籍では理解できない彼の発明を簡易な模型を組み立てながら学びます．こうして世界地図図法や超軽量構造物に関する彼のエンジニアリングのノウハウを習得できます．さらに私が関わってきた関連技術，デザインを紹介します。これらはフラーの技術を改善したものです。こうして今抱える地球問題を解決するデザインソースを取得して頂きます。</a:t>
            </a:r>
            <a:endParaRPr lang="ja-JP" altLang="en-US" dirty="0"/>
          </a:p>
        </p:txBody>
      </p:sp>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ea typeface="小塚明朝 Pro B"/>
              </a:rPr>
              <a:t>地球システム設計論</a:t>
            </a:r>
            <a:endParaRPr lang="ja-JP" altLang="en-US" sz="2800" dirty="0">
              <a:ea typeface="小塚明朝 Pro B"/>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DYCAR-2.jpg" descr="/Users/user/Desktop/慶應/教育/地球シ/01-FULLER/DYCAR-2.jpg"/>
          <p:cNvPicPr>
            <a:picLocks noChangeAspect="1"/>
          </p:cNvPicPr>
          <p:nvPr/>
        </p:nvPicPr>
        <p:blipFill>
          <a:blip r:embed="rId2" r:link="rId3"/>
          <a:stretch>
            <a:fillRect/>
          </a:stretch>
        </p:blipFill>
        <p:spPr>
          <a:xfrm>
            <a:off x="393700" y="468409"/>
            <a:ext cx="8356600" cy="6048182"/>
          </a:xfrm>
          <a:prstGeom prst="rect">
            <a:avLst/>
          </a:prstGeom>
        </p:spPr>
      </p:pic>
      <p:sp>
        <p:nvSpPr>
          <p:cNvPr id="3" name="テキスト ボックス 2"/>
          <p:cNvSpPr txBox="1"/>
          <p:nvPr/>
        </p:nvSpPr>
        <p:spPr>
          <a:xfrm>
            <a:off x="0" y="6491599"/>
            <a:ext cx="7975599" cy="369332"/>
          </a:xfrm>
          <a:prstGeom prst="rect">
            <a:avLst/>
          </a:prstGeom>
          <a:noFill/>
        </p:spPr>
        <p:txBody>
          <a:bodyPr wrap="square" rtlCol="0">
            <a:spAutoFit/>
          </a:bodyPr>
          <a:lstStyle/>
          <a:p>
            <a:r>
              <a:rPr kumimoji="1" lang="ja-JP" altLang="en-US" dirty="0" smtClean="0">
                <a:latin typeface="小塚明朝 Pro H"/>
                <a:ea typeface="小塚明朝 Pro H"/>
              </a:rPr>
              <a:t>当初は空が飛べる乗用車を作る</a:t>
            </a:r>
            <a:r>
              <a:rPr lang="ja-JP" altLang="en-US" dirty="0" smtClean="0">
                <a:latin typeface="小塚明朝 Pro H"/>
                <a:ea typeface="小塚明朝 Pro H"/>
              </a:rPr>
              <a:t>発想</a:t>
            </a:r>
            <a:r>
              <a:rPr kumimoji="1" lang="ja-JP" altLang="en-US" dirty="0" smtClean="0">
                <a:latin typeface="小塚明朝 Pro H"/>
                <a:ea typeface="小塚明朝 Pro H"/>
              </a:rPr>
              <a:t>からスタートした。</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Car1937</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DYCAR-3.jpg" descr="/Users/user/Desktop/慶應/教育/地球シ/01-FULLER/DYCAR-3.jpg"/>
          <p:cNvPicPr>
            <a:picLocks noChangeAspect="1"/>
          </p:cNvPicPr>
          <p:nvPr/>
        </p:nvPicPr>
        <p:blipFill>
          <a:blip r:embed="rId2" r:link="rId3"/>
          <a:stretch>
            <a:fillRect/>
          </a:stretch>
        </p:blipFill>
        <p:spPr>
          <a:xfrm>
            <a:off x="575266" y="536482"/>
            <a:ext cx="7993468" cy="5785036"/>
          </a:xfrm>
          <a:prstGeom prst="rect">
            <a:avLst/>
          </a:prstGeom>
        </p:spPr>
      </p:pic>
      <p:sp>
        <p:nvSpPr>
          <p:cNvPr id="3" name="テキスト ボックス 2"/>
          <p:cNvSpPr txBox="1"/>
          <p:nvPr/>
        </p:nvSpPr>
        <p:spPr>
          <a:xfrm>
            <a:off x="575266" y="6453499"/>
            <a:ext cx="8136933" cy="369332"/>
          </a:xfrm>
          <a:prstGeom prst="rect">
            <a:avLst/>
          </a:prstGeom>
          <a:noFill/>
        </p:spPr>
        <p:txBody>
          <a:bodyPr wrap="square" rtlCol="0">
            <a:spAutoFit/>
          </a:bodyPr>
          <a:lstStyle/>
          <a:p>
            <a:r>
              <a:rPr kumimoji="1" lang="ja-JP" altLang="en-US" dirty="0" smtClean="0">
                <a:latin typeface="小塚明朝 Pro H"/>
                <a:ea typeface="小塚明朝 Pro H"/>
              </a:rPr>
              <a:t>流線型のデザインはイサムノグチによるモデリングにより洗練された。</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Car1937</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DYCAR-4.jpg" descr="/Users/user/Desktop/慶應/教育/地球シ/01-FULLER/DYCAR-4.jpg"/>
          <p:cNvPicPr>
            <a:picLocks noChangeAspect="1"/>
          </p:cNvPicPr>
          <p:nvPr/>
        </p:nvPicPr>
        <p:blipFill>
          <a:blip r:embed="rId2" r:link="rId3"/>
          <a:stretch>
            <a:fillRect/>
          </a:stretch>
        </p:blipFill>
        <p:spPr>
          <a:xfrm>
            <a:off x="4471111" y="0"/>
            <a:ext cx="4672889" cy="6858000"/>
          </a:xfrm>
          <a:prstGeom prst="rect">
            <a:avLst/>
          </a:prstGeom>
        </p:spPr>
      </p:pic>
      <p:sp>
        <p:nvSpPr>
          <p:cNvPr id="3" name="テキスト ボックス 2"/>
          <p:cNvSpPr txBox="1"/>
          <p:nvPr/>
        </p:nvSpPr>
        <p:spPr>
          <a:xfrm>
            <a:off x="0" y="6211669"/>
            <a:ext cx="4471111" cy="646331"/>
          </a:xfrm>
          <a:prstGeom prst="rect">
            <a:avLst/>
          </a:prstGeom>
          <a:noFill/>
        </p:spPr>
        <p:txBody>
          <a:bodyPr wrap="square" rtlCol="0">
            <a:spAutoFit/>
          </a:bodyPr>
          <a:lstStyle/>
          <a:p>
            <a:r>
              <a:rPr kumimoji="1" lang="ja-JP" altLang="en-US" dirty="0" smtClean="0">
                <a:latin typeface="小塚明朝 Pro H"/>
                <a:ea typeface="小塚明朝 Pro H"/>
              </a:rPr>
              <a:t>流線型のデザインはイサムノグチによるモデリングにより洗練された。</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Car1937</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DYCAR-5.jpg" descr="/Users/user/Desktop/慶應/教育/地球シ/01-FULLER/DYCAR-5.jpg"/>
          <p:cNvPicPr>
            <a:picLocks noChangeAspect="1"/>
          </p:cNvPicPr>
          <p:nvPr/>
        </p:nvPicPr>
        <p:blipFill>
          <a:blip r:embed="rId2" r:link="rId3"/>
          <a:stretch>
            <a:fillRect/>
          </a:stretch>
        </p:blipFill>
        <p:spPr>
          <a:xfrm>
            <a:off x="292100" y="629919"/>
            <a:ext cx="8559800" cy="2738082"/>
          </a:xfrm>
          <a:prstGeom prst="rect">
            <a:avLst/>
          </a:prstGeom>
        </p:spPr>
      </p:pic>
      <p:sp>
        <p:nvSpPr>
          <p:cNvPr id="3" name="テキスト ボックス 2"/>
          <p:cNvSpPr txBox="1"/>
          <p:nvPr/>
        </p:nvSpPr>
        <p:spPr>
          <a:xfrm>
            <a:off x="1" y="6211669"/>
            <a:ext cx="6705600" cy="646331"/>
          </a:xfrm>
          <a:prstGeom prst="rect">
            <a:avLst/>
          </a:prstGeom>
          <a:noFill/>
        </p:spPr>
        <p:txBody>
          <a:bodyPr wrap="square" rtlCol="0">
            <a:spAutoFit/>
          </a:bodyPr>
          <a:lstStyle/>
          <a:p>
            <a:r>
              <a:rPr lang="ja-JP" altLang="en-US" dirty="0" smtClean="0">
                <a:latin typeface="小塚明朝 Pro H"/>
                <a:ea typeface="小塚明朝 Pro H"/>
              </a:rPr>
              <a:t>実施設計</a:t>
            </a:r>
            <a:r>
              <a:rPr kumimoji="1" lang="ja-JP" altLang="en-US" dirty="0" smtClean="0">
                <a:latin typeface="小塚明朝 Pro H"/>
                <a:ea typeface="小塚明朝 Pro H"/>
              </a:rPr>
              <a:t>には，アメリカズカップのヨットデザインを手がけたスターリングバージェスが携わった．</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Car1937</a:t>
            </a:r>
          </a:p>
        </p:txBody>
      </p:sp>
      <p:pic>
        <p:nvPicPr>
          <p:cNvPr id="5" name="図 4" descr="Starling_Burgess.jpg"/>
          <p:cNvPicPr>
            <a:picLocks noChangeAspect="1"/>
          </p:cNvPicPr>
          <p:nvPr/>
        </p:nvPicPr>
        <p:blipFill>
          <a:blip r:embed="rId4"/>
          <a:stretch>
            <a:fillRect/>
          </a:stretch>
        </p:blipFill>
        <p:spPr>
          <a:xfrm>
            <a:off x="6705600" y="3618610"/>
            <a:ext cx="2146300" cy="308699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DYCAR-8.jpg" descr="/Users/user/Desktop/慶應/教育/地球シ/01-FULLER/DYCAR-8.jpg"/>
          <p:cNvPicPr>
            <a:picLocks noChangeAspect="1"/>
          </p:cNvPicPr>
          <p:nvPr/>
        </p:nvPicPr>
        <p:blipFill>
          <a:blip r:embed="rId2" r:link="rId3"/>
          <a:stretch>
            <a:fillRect/>
          </a:stretch>
        </p:blipFill>
        <p:spPr>
          <a:xfrm>
            <a:off x="4250492" y="369332"/>
            <a:ext cx="4461707" cy="6211669"/>
          </a:xfrm>
          <a:prstGeom prst="rect">
            <a:avLst/>
          </a:prstGeom>
        </p:spPr>
      </p:pic>
      <p:sp>
        <p:nvSpPr>
          <p:cNvPr id="3" name="テキスト ボックス 2"/>
          <p:cNvSpPr txBox="1"/>
          <p:nvPr/>
        </p:nvSpPr>
        <p:spPr>
          <a:xfrm>
            <a:off x="0" y="6211669"/>
            <a:ext cx="8712199" cy="369332"/>
          </a:xfrm>
          <a:prstGeom prst="rect">
            <a:avLst/>
          </a:prstGeom>
          <a:noFill/>
        </p:spPr>
        <p:txBody>
          <a:bodyPr wrap="square" rtlCol="0">
            <a:spAutoFit/>
          </a:bodyPr>
          <a:lstStyle/>
          <a:p>
            <a:r>
              <a:rPr lang="en-US" altLang="ja-JP" dirty="0" smtClean="0">
                <a:latin typeface="小塚明朝 Pro H"/>
                <a:ea typeface="小塚明朝 Pro H"/>
              </a:rPr>
              <a:t>1933/1934</a:t>
            </a:r>
            <a:r>
              <a:rPr lang="ja-JP" altLang="en-US" dirty="0" smtClean="0">
                <a:latin typeface="小塚明朝 Pro H"/>
                <a:ea typeface="小塚明朝 Pro H"/>
              </a:rPr>
              <a:t>シカゴ世界見本市</a:t>
            </a:r>
            <a:endParaRPr kumimoji="1" lang="ja-JP" altLang="en-US" dirty="0">
              <a:latin typeface="小塚明朝 Pro H"/>
              <a:ea typeface="小塚明朝 Pro H"/>
            </a:endParaRPr>
          </a:p>
        </p:txBody>
      </p:sp>
      <p:sp>
        <p:nvSpPr>
          <p:cNvPr id="4" name="正方形/長方形 3"/>
          <p:cNvSpPr/>
          <p:nvPr/>
        </p:nvSpPr>
        <p:spPr>
          <a:xfrm>
            <a:off x="0" y="369332"/>
            <a:ext cx="9144000" cy="523220"/>
          </a:xfrm>
          <a:prstGeom prst="rect">
            <a:avLst/>
          </a:prstGeom>
        </p:spPr>
        <p:txBody>
          <a:bodyPr wrap="square">
            <a:spAutoFit/>
          </a:bodyPr>
          <a:lstStyle/>
          <a:p>
            <a:r>
              <a:rPr lang="en-US" altLang="ja-JP" sz="2800" dirty="0" smtClean="0">
                <a:latin typeface="小塚明朝 Pro H"/>
                <a:ea typeface="小塚明朝 Pro H"/>
              </a:rPr>
              <a:t>Dymaxion Car1937</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BATH-01.jpg" descr="/Users/user/Desktop/慶應/教育/地球シ/01-FULLER/BATH-01.jpg"/>
          <p:cNvPicPr>
            <a:picLocks noChangeAspect="1"/>
          </p:cNvPicPr>
          <p:nvPr/>
        </p:nvPicPr>
        <p:blipFill>
          <a:blip r:embed="rId2" r:link="rId3"/>
          <a:stretch>
            <a:fillRect/>
          </a:stretch>
        </p:blipFill>
        <p:spPr>
          <a:xfrm>
            <a:off x="282557" y="536483"/>
            <a:ext cx="8578886" cy="5785034"/>
          </a:xfrm>
          <a:prstGeom prst="rect">
            <a:avLst/>
          </a:prstGeom>
        </p:spPr>
      </p:pic>
      <p:sp>
        <p:nvSpPr>
          <p:cNvPr id="6" name="テキスト ボックス 5"/>
          <p:cNvSpPr txBox="1"/>
          <p:nvPr/>
        </p:nvSpPr>
        <p:spPr>
          <a:xfrm>
            <a:off x="0" y="6512055"/>
            <a:ext cx="7629525" cy="369332"/>
          </a:xfrm>
          <a:prstGeom prst="rect">
            <a:avLst/>
          </a:prstGeom>
          <a:noFill/>
        </p:spPr>
        <p:txBody>
          <a:bodyPr wrap="square" rtlCol="0">
            <a:spAutoFit/>
          </a:bodyPr>
          <a:lstStyle/>
          <a:p>
            <a:r>
              <a:rPr kumimoji="1" lang="ja-JP" altLang="en-US" dirty="0" smtClean="0">
                <a:latin typeface="小塚明朝 Pro H"/>
                <a:ea typeface="小塚明朝 Pro H"/>
              </a:rPr>
              <a:t>現在の住宅産業で広く普及しているユニットバスの原型</a:t>
            </a:r>
            <a:endParaRPr kumimoji="1" lang="ja-JP" altLang="en-US" dirty="0">
              <a:latin typeface="小塚明朝 Pro H"/>
              <a:ea typeface="小塚明朝 Pro H"/>
            </a:endParaRPr>
          </a:p>
        </p:txBody>
      </p:sp>
      <p:sp>
        <p:nvSpPr>
          <p:cNvPr id="7" name="正方形/長方形 6"/>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BATHROOM 1940</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DDU-13.jpg" descr="/Users/user/Desktop/慶應/教育/地球シ/01-FULLER/DDU-13.jpg"/>
          <p:cNvPicPr>
            <a:picLocks noChangeAspect="1"/>
          </p:cNvPicPr>
          <p:nvPr/>
        </p:nvPicPr>
        <p:blipFill>
          <a:blip r:embed="rId2" r:link="rId3"/>
          <a:stretch>
            <a:fillRect/>
          </a:stretch>
        </p:blipFill>
        <p:spPr>
          <a:xfrm>
            <a:off x="4106188" y="13230"/>
            <a:ext cx="5037812" cy="6858000"/>
          </a:xfrm>
          <a:prstGeom prst="rect">
            <a:avLst/>
          </a:prstGeom>
        </p:spPr>
      </p:pic>
      <p:sp>
        <p:nvSpPr>
          <p:cNvPr id="3" name="テキスト ボックス 2"/>
          <p:cNvSpPr txBox="1"/>
          <p:nvPr/>
        </p:nvSpPr>
        <p:spPr>
          <a:xfrm>
            <a:off x="1" y="6224899"/>
            <a:ext cx="4106188" cy="646331"/>
          </a:xfrm>
          <a:prstGeom prst="rect">
            <a:avLst/>
          </a:prstGeom>
          <a:noFill/>
        </p:spPr>
        <p:txBody>
          <a:bodyPr wrap="square" rtlCol="0">
            <a:spAutoFit/>
          </a:bodyPr>
          <a:lstStyle/>
          <a:p>
            <a:r>
              <a:rPr kumimoji="1" lang="ja-JP" altLang="en-US" dirty="0" smtClean="0">
                <a:latin typeface="小塚明朝 Pro H"/>
                <a:ea typeface="小塚明朝 Pro H"/>
              </a:rPr>
              <a:t>穀物倉庫を住居に改造し，朝鮮戦争においてアメリカ海軍が活用した</a:t>
            </a:r>
            <a:endParaRPr kumimoji="1" lang="ja-JP" altLang="en-US" dirty="0">
              <a:latin typeface="小塚明朝 Pro H"/>
              <a:ea typeface="小塚明朝 Pro H"/>
            </a:endParaRPr>
          </a:p>
        </p:txBody>
      </p:sp>
      <p:sp>
        <p:nvSpPr>
          <p:cNvPr id="4" name="正方形/長方形 3"/>
          <p:cNvSpPr/>
          <p:nvPr/>
        </p:nvSpPr>
        <p:spPr>
          <a:xfrm>
            <a:off x="0" y="13262"/>
            <a:ext cx="9144000" cy="1815882"/>
          </a:xfrm>
          <a:prstGeom prst="rect">
            <a:avLst/>
          </a:prstGeom>
        </p:spPr>
        <p:txBody>
          <a:bodyPr wrap="square">
            <a:spAutoFit/>
          </a:bodyPr>
          <a:lstStyle/>
          <a:p>
            <a:r>
              <a:rPr lang="en-US" altLang="ja-JP" sz="2800" dirty="0" smtClean="0">
                <a:latin typeface="小塚明朝 Pro H"/>
                <a:ea typeface="小塚明朝 Pro H"/>
              </a:rPr>
              <a:t>Dymaxion </a:t>
            </a:r>
          </a:p>
          <a:p>
            <a:r>
              <a:rPr lang="en-US" altLang="ja-JP" sz="2800" dirty="0" smtClean="0">
                <a:latin typeface="小塚明朝 Pro H"/>
                <a:ea typeface="小塚明朝 Pro H"/>
              </a:rPr>
              <a:t>Development</a:t>
            </a:r>
          </a:p>
          <a:p>
            <a:r>
              <a:rPr lang="en-US" altLang="ja-JP" sz="2800" dirty="0" smtClean="0">
                <a:latin typeface="小塚明朝 Pro H"/>
                <a:ea typeface="小塚明朝 Pro H"/>
              </a:rPr>
              <a:t>Unit </a:t>
            </a:r>
          </a:p>
          <a:p>
            <a:r>
              <a:rPr lang="en-US" altLang="ja-JP" sz="2800" dirty="0" smtClean="0">
                <a:latin typeface="小塚明朝 Pro H"/>
                <a:ea typeface="小塚明朝 Pro H"/>
              </a:rPr>
              <a:t>1944</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DDU-7.jpg" descr="/Users/user/Desktop/慶應/教育/地球シ/01-FULLER/DDU-7.jpg"/>
          <p:cNvPicPr>
            <a:picLocks noChangeAspect="1"/>
          </p:cNvPicPr>
          <p:nvPr/>
        </p:nvPicPr>
        <p:blipFill>
          <a:blip r:embed="rId2" r:link="rId3"/>
          <a:stretch>
            <a:fillRect/>
          </a:stretch>
        </p:blipFill>
        <p:spPr>
          <a:xfrm>
            <a:off x="486716" y="558800"/>
            <a:ext cx="8170568" cy="5740400"/>
          </a:xfrm>
          <a:prstGeom prst="rect">
            <a:avLst/>
          </a:prstGeom>
        </p:spPr>
      </p:pic>
      <p:sp>
        <p:nvSpPr>
          <p:cNvPr id="3" name="テキスト ボックス 2"/>
          <p:cNvSpPr txBox="1"/>
          <p:nvPr/>
        </p:nvSpPr>
        <p:spPr>
          <a:xfrm>
            <a:off x="0" y="6512055"/>
            <a:ext cx="7629525" cy="369332"/>
          </a:xfrm>
          <a:prstGeom prst="rect">
            <a:avLst/>
          </a:prstGeom>
          <a:noFill/>
        </p:spPr>
        <p:txBody>
          <a:bodyPr wrap="square" rtlCol="0">
            <a:spAutoFit/>
          </a:bodyPr>
          <a:lstStyle/>
          <a:p>
            <a:r>
              <a:rPr lang="ja-JP" altLang="en-US" dirty="0" smtClean="0">
                <a:latin typeface="小塚明朝 Pro H"/>
                <a:ea typeface="小塚明朝 Pro H"/>
              </a:rPr>
              <a:t>自転車のスポークを拡大したようなテンション構造による軽量構造</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(Wichita) House 1946</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WCH-1.jpg" descr="/Users/user/Desktop/慶應/教育/地球シ/01-FULLER/WCH-1.jpg"/>
          <p:cNvPicPr>
            <a:picLocks noChangeAspect="1"/>
          </p:cNvPicPr>
          <p:nvPr/>
        </p:nvPicPr>
        <p:blipFill>
          <a:blip r:embed="rId2" r:link="rId3"/>
          <a:stretch>
            <a:fillRect/>
          </a:stretch>
        </p:blipFill>
        <p:spPr>
          <a:xfrm>
            <a:off x="520700" y="636463"/>
            <a:ext cx="8102600" cy="5585074"/>
          </a:xfrm>
          <a:prstGeom prst="rect">
            <a:avLst/>
          </a:prstGeom>
        </p:spPr>
      </p:pic>
      <p:sp>
        <p:nvSpPr>
          <p:cNvPr id="3" name="テキスト ボックス 2"/>
          <p:cNvSpPr txBox="1"/>
          <p:nvPr/>
        </p:nvSpPr>
        <p:spPr>
          <a:xfrm>
            <a:off x="0" y="6512055"/>
            <a:ext cx="7629525" cy="369332"/>
          </a:xfrm>
          <a:prstGeom prst="rect">
            <a:avLst/>
          </a:prstGeom>
          <a:noFill/>
        </p:spPr>
        <p:txBody>
          <a:bodyPr wrap="square" rtlCol="0">
            <a:spAutoFit/>
          </a:bodyPr>
          <a:lstStyle/>
          <a:p>
            <a:r>
              <a:rPr kumimoji="1" lang="ja-JP" altLang="en-US" dirty="0" smtClean="0">
                <a:latin typeface="小塚明朝 Pro H"/>
                <a:ea typeface="小塚明朝 Pro H"/>
              </a:rPr>
              <a:t>ビーチエアクラフト社（軍用機産業）の平和産業転換</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(Wichita) House 1946</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図 2" descr="WCH-4.pdf"/>
          <p:cNvPicPr>
            <a:picLocks noChangeAspect="1"/>
          </p:cNvPicPr>
          <p:nvPr/>
        </p:nvPicPr>
        <p:blipFill>
          <a:blip r:embed="rId2" r:link="rId3"/>
          <a:stretch>
            <a:fillRect/>
          </a:stretch>
        </p:blipFill>
        <p:spPr>
          <a:xfrm>
            <a:off x="0" y="521804"/>
            <a:ext cx="9144000" cy="5814391"/>
          </a:xfrm>
          <a:prstGeom prst="rect">
            <a:avLst/>
          </a:prstGeom>
        </p:spPr>
      </p:pic>
      <p:sp>
        <p:nvSpPr>
          <p:cNvPr id="4" name="テキスト ボックス 3"/>
          <p:cNvSpPr txBox="1"/>
          <p:nvPr/>
        </p:nvSpPr>
        <p:spPr>
          <a:xfrm>
            <a:off x="0" y="6512055"/>
            <a:ext cx="7629525" cy="369332"/>
          </a:xfrm>
          <a:prstGeom prst="rect">
            <a:avLst/>
          </a:prstGeom>
          <a:noFill/>
        </p:spPr>
        <p:txBody>
          <a:bodyPr wrap="square" rtlCol="0">
            <a:spAutoFit/>
          </a:bodyPr>
          <a:lstStyle/>
          <a:p>
            <a:r>
              <a:rPr kumimoji="1" lang="ja-JP" altLang="en-US" dirty="0" smtClean="0">
                <a:latin typeface="小塚明朝 Pro H"/>
                <a:ea typeface="小塚明朝 Pro H"/>
              </a:rPr>
              <a:t>組み立てて順１</a:t>
            </a:r>
            <a:endParaRPr kumimoji="1" lang="ja-JP" altLang="en-US" dirty="0">
              <a:latin typeface="小塚明朝 Pro H"/>
              <a:ea typeface="小塚明朝 Pro H"/>
            </a:endParaRPr>
          </a:p>
        </p:txBody>
      </p:sp>
      <p:sp>
        <p:nvSpPr>
          <p:cNvPr id="5" name="正方形/長方形 4"/>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(Wichita) House 1946</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419100" y="2578100"/>
            <a:ext cx="8305800" cy="1754327"/>
          </a:xfrm>
          <a:prstGeom prst="rect">
            <a:avLst/>
          </a:prstGeom>
          <a:noFill/>
        </p:spPr>
        <p:txBody>
          <a:bodyPr wrap="square" rtlCol="0">
            <a:spAutoFit/>
          </a:bodyPr>
          <a:lstStyle/>
          <a:p>
            <a:r>
              <a:rPr lang="ja-JP" altLang="en-US" dirty="0" smtClean="0"/>
              <a:t>前提・関連科目</a:t>
            </a:r>
            <a:r>
              <a:rPr lang="en-US" dirty="0" smtClean="0"/>
              <a:t>	</a:t>
            </a:r>
            <a:endParaRPr lang="ja-JP" altLang="en-US" dirty="0" smtClean="0"/>
          </a:p>
          <a:p>
            <a:r>
              <a:rPr lang="ja-JP" altLang="en-US" dirty="0" smtClean="0"/>
              <a:t>上記のようにこの授業は，地球環境問題を視覚化する，または解決するデザインやエンジニアリングに関心がある学生に向けて行われます．ただし高度なデザインコンセプトの構築等を行う作業はありません．基礎的な制作技術が身に付いていれば問題ありません．一方モデリングを伴いますので，製作したものの精度に関しては採点対象になります．</a:t>
            </a:r>
            <a:endParaRPr lang="ja-JP"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図 1" descr="WCH-5.pdf"/>
          <p:cNvPicPr>
            <a:picLocks noChangeAspect="1"/>
          </p:cNvPicPr>
          <p:nvPr/>
        </p:nvPicPr>
        <p:blipFill>
          <a:blip r:embed="rId2" r:link="rId3"/>
          <a:stretch>
            <a:fillRect/>
          </a:stretch>
        </p:blipFill>
        <p:spPr>
          <a:xfrm>
            <a:off x="0" y="458791"/>
            <a:ext cx="9144000" cy="5940417"/>
          </a:xfrm>
          <a:prstGeom prst="rect">
            <a:avLst/>
          </a:prstGeom>
        </p:spPr>
      </p:pic>
      <p:sp>
        <p:nvSpPr>
          <p:cNvPr id="3" name="テキスト ボックス 2"/>
          <p:cNvSpPr txBox="1"/>
          <p:nvPr/>
        </p:nvSpPr>
        <p:spPr>
          <a:xfrm>
            <a:off x="0" y="6512055"/>
            <a:ext cx="7629525" cy="369332"/>
          </a:xfrm>
          <a:prstGeom prst="rect">
            <a:avLst/>
          </a:prstGeom>
          <a:noFill/>
        </p:spPr>
        <p:txBody>
          <a:bodyPr wrap="square" rtlCol="0">
            <a:spAutoFit/>
          </a:bodyPr>
          <a:lstStyle/>
          <a:p>
            <a:r>
              <a:rPr kumimoji="1" lang="ja-JP" altLang="en-US" dirty="0" smtClean="0">
                <a:latin typeface="小塚明朝 Pro H"/>
                <a:ea typeface="小塚明朝 Pro H"/>
              </a:rPr>
              <a:t>組み立てて順</a:t>
            </a:r>
            <a:r>
              <a:rPr lang="ja-JP" altLang="en-US" dirty="0" smtClean="0">
                <a:latin typeface="小塚明朝 Pro H"/>
                <a:ea typeface="小塚明朝 Pro H"/>
              </a:rPr>
              <a:t>２</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(Wichita) House 1946</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WCH-7.jpg" descr="/Users/user/Desktop/慶應/教育/地球シ/01-FULLER/WCH-7.jpg"/>
          <p:cNvPicPr>
            <a:picLocks noChangeAspect="1"/>
          </p:cNvPicPr>
          <p:nvPr/>
        </p:nvPicPr>
        <p:blipFill>
          <a:blip r:embed="rId2" r:link="rId3"/>
          <a:stretch>
            <a:fillRect/>
          </a:stretch>
        </p:blipFill>
        <p:spPr>
          <a:xfrm>
            <a:off x="0" y="415313"/>
            <a:ext cx="9144000" cy="6027372"/>
          </a:xfrm>
          <a:prstGeom prst="rect">
            <a:avLst/>
          </a:prstGeom>
        </p:spPr>
      </p:pic>
      <p:sp>
        <p:nvSpPr>
          <p:cNvPr id="3" name="テキスト ボックス 2"/>
          <p:cNvSpPr txBox="1"/>
          <p:nvPr/>
        </p:nvSpPr>
        <p:spPr>
          <a:xfrm>
            <a:off x="0" y="6512055"/>
            <a:ext cx="7629525" cy="369332"/>
          </a:xfrm>
          <a:prstGeom prst="rect">
            <a:avLst/>
          </a:prstGeom>
          <a:noFill/>
        </p:spPr>
        <p:txBody>
          <a:bodyPr wrap="square" rtlCol="0">
            <a:spAutoFit/>
          </a:bodyPr>
          <a:lstStyle/>
          <a:p>
            <a:r>
              <a:rPr kumimoji="1" lang="ja-JP" altLang="en-US" dirty="0" smtClean="0">
                <a:latin typeface="小塚明朝 Pro H"/>
                <a:ea typeface="小塚明朝 Pro H"/>
              </a:rPr>
              <a:t>組み立てて順３</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(Wichita) House 1946</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WCH-8.jpg" descr="/Users/user/Desktop/慶應/教育/地球シ/01-FULLER/WCH-8.jpg"/>
          <p:cNvPicPr>
            <a:picLocks noChangeAspect="1"/>
          </p:cNvPicPr>
          <p:nvPr/>
        </p:nvPicPr>
        <p:blipFill>
          <a:blip r:embed="rId2" r:link="rId3"/>
          <a:stretch>
            <a:fillRect/>
          </a:stretch>
        </p:blipFill>
        <p:spPr>
          <a:xfrm>
            <a:off x="0" y="435641"/>
            <a:ext cx="9144000" cy="5986718"/>
          </a:xfrm>
          <a:prstGeom prst="rect">
            <a:avLst/>
          </a:prstGeom>
        </p:spPr>
      </p:pic>
      <p:sp>
        <p:nvSpPr>
          <p:cNvPr id="4" name="テキスト ボックス 3"/>
          <p:cNvSpPr txBox="1"/>
          <p:nvPr/>
        </p:nvSpPr>
        <p:spPr>
          <a:xfrm>
            <a:off x="12700" y="6486655"/>
            <a:ext cx="7629525" cy="369332"/>
          </a:xfrm>
          <a:prstGeom prst="rect">
            <a:avLst/>
          </a:prstGeom>
          <a:noFill/>
        </p:spPr>
        <p:txBody>
          <a:bodyPr wrap="square" rtlCol="0">
            <a:spAutoFit/>
          </a:bodyPr>
          <a:lstStyle/>
          <a:p>
            <a:r>
              <a:rPr kumimoji="1" lang="ja-JP" altLang="en-US" dirty="0" smtClean="0">
                <a:latin typeface="小塚明朝 Pro H"/>
                <a:ea typeface="小塚明朝 Pro H"/>
              </a:rPr>
              <a:t>組み立てて順４</a:t>
            </a:r>
            <a:endParaRPr kumimoji="1" lang="ja-JP" altLang="en-US" dirty="0">
              <a:latin typeface="小塚明朝 Pro H"/>
              <a:ea typeface="小塚明朝 Pro H"/>
            </a:endParaRPr>
          </a:p>
        </p:txBody>
      </p:sp>
      <p:sp>
        <p:nvSpPr>
          <p:cNvPr id="5" name="正方形/長方形 4"/>
          <p:cNvSpPr/>
          <p:nvPr/>
        </p:nvSpPr>
        <p:spPr>
          <a:xfrm>
            <a:off x="12700" y="-12138"/>
            <a:ext cx="9144000" cy="523220"/>
          </a:xfrm>
          <a:prstGeom prst="rect">
            <a:avLst/>
          </a:prstGeom>
        </p:spPr>
        <p:txBody>
          <a:bodyPr wrap="square">
            <a:spAutoFit/>
          </a:bodyPr>
          <a:lstStyle/>
          <a:p>
            <a:r>
              <a:rPr lang="en-US" altLang="ja-JP" sz="2800" dirty="0" smtClean="0">
                <a:latin typeface="小塚明朝 Pro H"/>
                <a:ea typeface="小塚明朝 Pro H"/>
              </a:rPr>
              <a:t>Dymaxion (Wichita) House 1946</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CHRONOLOGY1.jpg" descr="/Users/user/Desktop/慶應/教育/地球シ/01-FULLER/CHRONOLOGY1.jpg"/>
          <p:cNvPicPr>
            <a:picLocks noChangeAspect="1"/>
          </p:cNvPicPr>
          <p:nvPr/>
        </p:nvPicPr>
        <p:blipFill>
          <a:blip r:link="rId2"/>
          <a:stretch>
            <a:fillRect/>
          </a:stretch>
        </p:blipFill>
        <p:spPr>
          <a:xfrm>
            <a:off x="621535" y="508094"/>
            <a:ext cx="7900930" cy="5867212"/>
          </a:xfrm>
          <a:prstGeom prst="rect">
            <a:avLst/>
          </a:prstGeom>
        </p:spPr>
      </p:pic>
      <p:sp>
        <p:nvSpPr>
          <p:cNvPr id="4" name="テキスト ボックス 3"/>
          <p:cNvSpPr txBox="1"/>
          <p:nvPr/>
        </p:nvSpPr>
        <p:spPr>
          <a:xfrm>
            <a:off x="0" y="6328738"/>
            <a:ext cx="9144000" cy="523220"/>
          </a:xfrm>
          <a:prstGeom prst="rect">
            <a:avLst/>
          </a:prstGeom>
          <a:noFill/>
        </p:spPr>
        <p:txBody>
          <a:bodyPr wrap="square" rtlCol="0">
            <a:spAutoFit/>
          </a:bodyPr>
          <a:lstStyle/>
          <a:p>
            <a:r>
              <a:rPr kumimoji="1" lang="ja-JP" altLang="en-US" sz="1400" dirty="0" smtClean="0">
                <a:latin typeface="小塚明朝 Pro H"/>
                <a:ea typeface="小塚明朝 Pro H"/>
              </a:rPr>
              <a:t>ライト兄弟</a:t>
            </a:r>
            <a:r>
              <a:rPr kumimoji="1" lang="en-US" altLang="ja-JP" sz="1400" dirty="0" smtClean="0">
                <a:latin typeface="小塚明朝 Pro H"/>
                <a:ea typeface="小塚明朝 Pro H"/>
              </a:rPr>
              <a:t>1903</a:t>
            </a:r>
            <a:r>
              <a:rPr kumimoji="1" lang="ja-JP" altLang="en-US" sz="1400" dirty="0" smtClean="0">
                <a:latin typeface="小塚明朝 Pro H"/>
                <a:ea typeface="小塚明朝 Pro H"/>
              </a:rPr>
              <a:t>，ピアリー</a:t>
            </a:r>
            <a:r>
              <a:rPr kumimoji="1" lang="en-US" altLang="ja-JP" sz="1400" dirty="0" smtClean="0">
                <a:latin typeface="小塚明朝 Pro H"/>
                <a:ea typeface="小塚明朝 Pro H"/>
              </a:rPr>
              <a:t>1909</a:t>
            </a:r>
            <a:r>
              <a:rPr kumimoji="1" lang="ja-JP" altLang="en-US" sz="1400" dirty="0" smtClean="0">
                <a:latin typeface="小塚明朝 Pro H"/>
                <a:ea typeface="小塚明朝 Pro H"/>
              </a:rPr>
              <a:t>，アムンゼン</a:t>
            </a:r>
            <a:r>
              <a:rPr kumimoji="1" lang="en-US" altLang="ja-JP" sz="1400" dirty="0" smtClean="0">
                <a:latin typeface="小塚明朝 Pro H"/>
                <a:ea typeface="小塚明朝 Pro H"/>
              </a:rPr>
              <a:t>1911</a:t>
            </a:r>
            <a:r>
              <a:rPr kumimoji="1" lang="ja-JP" altLang="en-US" sz="1400" dirty="0" smtClean="0">
                <a:latin typeface="小塚明朝 Pro H"/>
                <a:ea typeface="小塚明朝 Pro H"/>
              </a:rPr>
              <a:t>，タイタニック沈没</a:t>
            </a:r>
            <a:r>
              <a:rPr kumimoji="1" lang="en-US" altLang="ja-JP" sz="1400" dirty="0" smtClean="0">
                <a:latin typeface="小塚明朝 Pro H"/>
                <a:ea typeface="小塚明朝 Pro H"/>
              </a:rPr>
              <a:t>1912</a:t>
            </a:r>
            <a:r>
              <a:rPr kumimoji="1" lang="ja-JP" altLang="en-US" sz="1400" dirty="0" smtClean="0">
                <a:latin typeface="小塚明朝 Pro H"/>
                <a:ea typeface="小塚明朝 Pro H"/>
              </a:rPr>
              <a:t>，フォード</a:t>
            </a:r>
            <a:r>
              <a:rPr kumimoji="1" lang="en-US" altLang="ja-JP" sz="1400" dirty="0" smtClean="0">
                <a:latin typeface="小塚明朝 Pro H"/>
                <a:ea typeface="小塚明朝 Pro H"/>
              </a:rPr>
              <a:t>T</a:t>
            </a:r>
            <a:r>
              <a:rPr kumimoji="1" lang="ja-JP" altLang="en-US" sz="1400" dirty="0" smtClean="0">
                <a:latin typeface="小塚明朝 Pro H"/>
                <a:ea typeface="小塚明朝 Pro H"/>
              </a:rPr>
              <a:t>型</a:t>
            </a:r>
            <a:r>
              <a:rPr kumimoji="1" lang="en-US" altLang="ja-JP" sz="1400" dirty="0" smtClean="0">
                <a:latin typeface="小塚明朝 Pro H"/>
                <a:ea typeface="小塚明朝 Pro H"/>
              </a:rPr>
              <a:t>1913</a:t>
            </a:r>
            <a:r>
              <a:rPr kumimoji="1" lang="ja-JP" altLang="en-US" sz="1400" dirty="0" smtClean="0">
                <a:latin typeface="小塚明朝 Pro H"/>
                <a:ea typeface="小塚明朝 Pro H"/>
              </a:rPr>
              <a:t>，ハッブル</a:t>
            </a:r>
            <a:r>
              <a:rPr kumimoji="1" lang="en-US" altLang="ja-JP" sz="1400" dirty="0" smtClean="0">
                <a:latin typeface="小塚明朝 Pro H"/>
                <a:ea typeface="小塚明朝 Pro H"/>
              </a:rPr>
              <a:t>1923</a:t>
            </a:r>
            <a:endParaRPr kumimoji="1" lang="ja-JP" altLang="en-US" sz="1400" dirty="0">
              <a:latin typeface="小塚明朝 Pro H"/>
              <a:ea typeface="小塚明朝 Pro H"/>
            </a:endParaRPr>
          </a:p>
        </p:txBody>
      </p:sp>
      <p:sp>
        <p:nvSpPr>
          <p:cNvPr id="5" name="正方形/長方形 4"/>
          <p:cNvSpPr/>
          <p:nvPr/>
        </p:nvSpPr>
        <p:spPr>
          <a:xfrm>
            <a:off x="0" y="13262"/>
            <a:ext cx="9144000" cy="523220"/>
          </a:xfrm>
          <a:prstGeom prst="rect">
            <a:avLst/>
          </a:prstGeom>
        </p:spPr>
        <p:txBody>
          <a:bodyPr wrap="square">
            <a:spAutoFit/>
          </a:bodyPr>
          <a:lstStyle/>
          <a:p>
            <a:r>
              <a:rPr lang="ja-JP" altLang="en-US" sz="2800" dirty="0" smtClean="0">
                <a:latin typeface="小塚明朝 Pro H"/>
                <a:ea typeface="小塚明朝 Pro H"/>
              </a:rPr>
              <a:t>バックミンスター・フラーの「同時代」</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図 1" descr="REF-MARGARETTE.pdf"/>
          <p:cNvPicPr>
            <a:picLocks noChangeAspect="1"/>
          </p:cNvPicPr>
          <p:nvPr/>
        </p:nvPicPr>
        <mc:AlternateContent>
          <mc:Choice xmlns:ma="http://schemas.microsoft.com/office/mac/drawingml/2008/main" Requires="ma">
            <p:blipFill>
              <a:blip r:embed="rId2" r:link="rId3"/>
              <a:stretch>
                <a:fillRect/>
              </a:stretch>
            </p:blipFill>
          </mc:Choice>
          <mc:Fallback>
            <p:blipFill>
              <a:blip r:embed="rId4" r:link="rId3"/>
              <a:stretch>
                <a:fillRect/>
              </a:stretch>
            </p:blipFill>
          </mc:Fallback>
        </mc:AlternateContent>
        <p:spPr>
          <a:xfrm>
            <a:off x="469900" y="557529"/>
            <a:ext cx="8204200" cy="5742940"/>
          </a:xfrm>
          <a:prstGeom prst="rect">
            <a:avLst/>
          </a:prstGeom>
        </p:spPr>
      </p:pic>
      <p:sp>
        <p:nvSpPr>
          <p:cNvPr id="4" name="正方形/長方形 3"/>
          <p:cNvSpPr/>
          <p:nvPr/>
        </p:nvSpPr>
        <p:spPr>
          <a:xfrm>
            <a:off x="0" y="13262"/>
            <a:ext cx="9144000" cy="523220"/>
          </a:xfrm>
          <a:prstGeom prst="rect">
            <a:avLst/>
          </a:prstGeom>
        </p:spPr>
        <p:txBody>
          <a:bodyPr wrap="square">
            <a:spAutoFit/>
          </a:bodyPr>
          <a:lstStyle/>
          <a:p>
            <a:r>
              <a:rPr lang="ja-JP" altLang="en-US" sz="2800" dirty="0" smtClean="0">
                <a:latin typeface="小塚明朝 Pro H"/>
                <a:ea typeface="小塚明朝 Pro H"/>
              </a:rPr>
              <a:t>マーガレット・フラー</a:t>
            </a:r>
            <a:endParaRPr lang="en-US" altLang="ja-JP" sz="2800" dirty="0" smtClean="0">
              <a:latin typeface="小塚明朝 Pro H"/>
              <a:ea typeface="小塚明朝 Pro H"/>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CHRONOLOGY2.jpg" descr="/Users/user/Desktop/慶應/教育/地球シ/01-FULLER/CHRONOLOGY2.jpg"/>
          <p:cNvPicPr>
            <a:picLocks noChangeAspect="1"/>
          </p:cNvPicPr>
          <p:nvPr/>
        </p:nvPicPr>
        <p:blipFill>
          <a:blip r:embed="rId2" r:link="rId3"/>
          <a:stretch>
            <a:fillRect/>
          </a:stretch>
        </p:blipFill>
        <p:spPr>
          <a:xfrm>
            <a:off x="546100" y="462853"/>
            <a:ext cx="8051800" cy="5957694"/>
          </a:xfrm>
          <a:prstGeom prst="rect">
            <a:avLst/>
          </a:prstGeom>
        </p:spPr>
      </p:pic>
      <p:sp>
        <p:nvSpPr>
          <p:cNvPr id="3" name="テキスト ボックス 2"/>
          <p:cNvSpPr txBox="1"/>
          <p:nvPr/>
        </p:nvSpPr>
        <p:spPr>
          <a:xfrm>
            <a:off x="0" y="6512055"/>
            <a:ext cx="7629525" cy="369332"/>
          </a:xfrm>
          <a:prstGeom prst="rect">
            <a:avLst/>
          </a:prstGeom>
          <a:noFill/>
        </p:spPr>
        <p:txBody>
          <a:bodyPr wrap="square" rtlCol="0">
            <a:spAutoFit/>
          </a:bodyPr>
          <a:lstStyle/>
          <a:p>
            <a:r>
              <a:rPr kumimoji="1" lang="ja-JP" altLang="en-US" dirty="0" smtClean="0">
                <a:latin typeface="小塚明朝 Pro H"/>
                <a:ea typeface="小塚明朝 Pro H"/>
              </a:rPr>
              <a:t>リンドバーグ</a:t>
            </a:r>
            <a:r>
              <a:rPr kumimoji="1" lang="en-US" altLang="ja-JP" dirty="0" smtClean="0">
                <a:latin typeface="小塚明朝 Pro H"/>
                <a:ea typeface="小塚明朝 Pro H"/>
              </a:rPr>
              <a:t>(1927)</a:t>
            </a:r>
            <a:r>
              <a:rPr kumimoji="1" lang="ja-JP" altLang="en-US" dirty="0" smtClean="0">
                <a:latin typeface="小塚明朝 Pro H"/>
                <a:ea typeface="小塚明朝 Pro H"/>
              </a:rPr>
              <a:t>，ツェッペリン号</a:t>
            </a:r>
            <a:r>
              <a:rPr kumimoji="1" lang="en-US" altLang="ja-JP" dirty="0" smtClean="0">
                <a:latin typeface="小塚明朝 Pro H"/>
                <a:ea typeface="小塚明朝 Pro H"/>
              </a:rPr>
              <a:t>(1928)</a:t>
            </a:r>
            <a:r>
              <a:rPr kumimoji="1" lang="ja-JP" altLang="en-US" dirty="0" smtClean="0">
                <a:latin typeface="小塚明朝 Pro H"/>
                <a:ea typeface="小塚明朝 Pro H"/>
              </a:rPr>
              <a:t>，</a:t>
            </a:r>
            <a:r>
              <a:rPr kumimoji="1" lang="en-US" altLang="ja-JP" dirty="0" smtClean="0">
                <a:latin typeface="小塚明朝 Pro H"/>
                <a:ea typeface="小塚明朝 Pro H"/>
              </a:rPr>
              <a:t>92</a:t>
            </a:r>
            <a:r>
              <a:rPr kumimoji="1" lang="ja-JP" altLang="en-US" dirty="0" smtClean="0">
                <a:latin typeface="小塚明朝 Pro H"/>
                <a:ea typeface="小塚明朝 Pro H"/>
              </a:rPr>
              <a:t>元素の分離</a:t>
            </a:r>
            <a:r>
              <a:rPr kumimoji="1" lang="en-US" altLang="ja-JP" dirty="0" smtClean="0">
                <a:latin typeface="小塚明朝 Pro H"/>
                <a:ea typeface="小塚明朝 Pro H"/>
              </a:rPr>
              <a:t>(1932)</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ja-JP" altLang="en-US" sz="2800" dirty="0" smtClean="0">
                <a:latin typeface="小塚明朝 Pro H"/>
                <a:ea typeface="小塚明朝 Pro H"/>
              </a:rPr>
              <a:t>バックミンスター・フラーの「同時代」</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NAVY2.jpg" descr="/Users/user/Desktop/慶應/教育/地球シ/01-FULLER/NAVY2.jpg"/>
          <p:cNvPicPr>
            <a:picLocks noChangeAspect="1"/>
          </p:cNvPicPr>
          <p:nvPr/>
        </p:nvPicPr>
        <p:blipFill>
          <a:blip r:embed="rId2" r:link="rId3"/>
          <a:stretch>
            <a:fillRect/>
          </a:stretch>
        </p:blipFill>
        <p:spPr>
          <a:xfrm>
            <a:off x="4665398" y="419100"/>
            <a:ext cx="4140804" cy="6096000"/>
          </a:xfrm>
          <a:prstGeom prst="rect">
            <a:avLst/>
          </a:prstGeom>
        </p:spPr>
      </p:pic>
      <p:sp>
        <p:nvSpPr>
          <p:cNvPr id="3" name="正方形/長方形 2"/>
          <p:cNvSpPr/>
          <p:nvPr/>
        </p:nvSpPr>
        <p:spPr>
          <a:xfrm>
            <a:off x="254000" y="6145768"/>
            <a:ext cx="4572000" cy="369332"/>
          </a:xfrm>
          <a:prstGeom prst="rect">
            <a:avLst/>
          </a:prstGeom>
        </p:spPr>
        <p:txBody>
          <a:bodyPr>
            <a:spAutoFit/>
          </a:bodyPr>
          <a:lstStyle/>
          <a:p>
            <a:r>
              <a:rPr lang="ja-JP" altLang="en-US" dirty="0" smtClean="0">
                <a:latin typeface="小塚明朝 Pro H"/>
                <a:ea typeface="小塚明朝 Pro H"/>
              </a:rPr>
              <a:t>海軍時代のバックミンスター・フラー</a:t>
            </a:r>
            <a:endParaRPr lang="en-US" altLang="ja-JP" dirty="0" smtClean="0">
              <a:latin typeface="小塚明朝 Pro H"/>
              <a:ea typeface="小塚明朝 Pro H"/>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CHRONOLOGY3.jpg" descr="/Users/user/Desktop/慶應/教育/地球シ/01-FULLER/CHRONOLOGY3.jpg"/>
          <p:cNvPicPr>
            <a:picLocks noChangeAspect="1"/>
          </p:cNvPicPr>
          <p:nvPr/>
        </p:nvPicPr>
        <p:blipFill>
          <a:blip r:embed="rId2" r:link="rId3"/>
          <a:stretch>
            <a:fillRect/>
          </a:stretch>
        </p:blipFill>
        <p:spPr>
          <a:xfrm>
            <a:off x="660400" y="520811"/>
            <a:ext cx="7823200" cy="5816378"/>
          </a:xfrm>
          <a:prstGeom prst="rect">
            <a:avLst/>
          </a:prstGeom>
        </p:spPr>
      </p:pic>
      <p:sp>
        <p:nvSpPr>
          <p:cNvPr id="3" name="テキスト ボックス 2"/>
          <p:cNvSpPr txBox="1"/>
          <p:nvPr/>
        </p:nvSpPr>
        <p:spPr>
          <a:xfrm>
            <a:off x="0" y="6512055"/>
            <a:ext cx="7629525" cy="369332"/>
          </a:xfrm>
          <a:prstGeom prst="rect">
            <a:avLst/>
          </a:prstGeom>
          <a:noFill/>
        </p:spPr>
        <p:txBody>
          <a:bodyPr wrap="square" rtlCol="0">
            <a:spAutoFit/>
          </a:bodyPr>
          <a:lstStyle/>
          <a:p>
            <a:r>
              <a:rPr kumimoji="1" lang="ja-JP" altLang="en-US" dirty="0" smtClean="0">
                <a:latin typeface="小塚明朝 Pro H"/>
                <a:ea typeface="小塚明朝 Pro H"/>
              </a:rPr>
              <a:t>リバティー船</a:t>
            </a:r>
            <a:r>
              <a:rPr kumimoji="1" lang="en-US" altLang="ja-JP" dirty="0" smtClean="0">
                <a:latin typeface="小塚明朝 Pro H"/>
                <a:ea typeface="小塚明朝 Pro H"/>
              </a:rPr>
              <a:t>1943</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ja-JP" altLang="en-US" sz="2800" dirty="0" smtClean="0">
                <a:latin typeface="小塚明朝 Pro H"/>
                <a:ea typeface="小塚明朝 Pro H"/>
              </a:rPr>
              <a:t>バックミンスター・フラーの「同時代」</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テキスト ボックス 2"/>
          <p:cNvSpPr txBox="1"/>
          <p:nvPr/>
        </p:nvSpPr>
        <p:spPr>
          <a:xfrm>
            <a:off x="12700" y="5947370"/>
            <a:ext cx="9144000" cy="923330"/>
          </a:xfrm>
          <a:prstGeom prst="rect">
            <a:avLst/>
          </a:prstGeom>
          <a:noFill/>
        </p:spPr>
        <p:txBody>
          <a:bodyPr wrap="square" rtlCol="0">
            <a:spAutoFit/>
          </a:bodyPr>
          <a:lstStyle/>
          <a:p>
            <a:r>
              <a:rPr kumimoji="1" lang="ja-JP" altLang="en-US" dirty="0" smtClean="0">
                <a:latin typeface="小塚明朝 Pro H"/>
                <a:ea typeface="小塚明朝 Pro H"/>
              </a:rPr>
              <a:t>リバティー船</a:t>
            </a:r>
            <a:r>
              <a:rPr kumimoji="1" lang="en-US" altLang="ja-JP" dirty="0" smtClean="0">
                <a:latin typeface="小塚明朝 Pro H"/>
                <a:ea typeface="小塚明朝 Pro H"/>
              </a:rPr>
              <a:t>1943</a:t>
            </a:r>
            <a:r>
              <a:rPr lang="ja-JP" altLang="en-US" dirty="0" smtClean="0">
                <a:latin typeface="小塚明朝 Pro H"/>
                <a:ea typeface="小塚明朝 Pro H"/>
              </a:rPr>
              <a:t>：</a:t>
            </a:r>
            <a:r>
              <a:rPr kumimoji="1" lang="ja-JP" altLang="en-US" dirty="0" smtClean="0">
                <a:latin typeface="小塚明朝 Pro H"/>
                <a:ea typeface="小塚明朝 Pro H"/>
              </a:rPr>
              <a:t>フォード</a:t>
            </a:r>
            <a:r>
              <a:rPr kumimoji="1" lang="en-US" altLang="ja-JP" dirty="0" smtClean="0">
                <a:latin typeface="小塚明朝 Pro H"/>
                <a:ea typeface="小塚明朝 Pro H"/>
              </a:rPr>
              <a:t>T</a:t>
            </a:r>
            <a:r>
              <a:rPr kumimoji="1" lang="ja-JP" altLang="en-US" dirty="0" smtClean="0">
                <a:latin typeface="小塚明朝 Pro H"/>
                <a:ea typeface="小塚明朝 Pro H"/>
              </a:rPr>
              <a:t>型的生産方式を造船に応用。第</a:t>
            </a:r>
            <a:r>
              <a:rPr kumimoji="1" lang="en-US" altLang="ja-JP" dirty="0" smtClean="0">
                <a:latin typeface="小塚明朝 Pro H"/>
                <a:ea typeface="小塚明朝 Pro H"/>
              </a:rPr>
              <a:t>2</a:t>
            </a:r>
            <a:r>
              <a:rPr kumimoji="1" lang="ja-JP" altLang="en-US" dirty="0" smtClean="0">
                <a:latin typeface="小塚明朝 Pro H"/>
                <a:ea typeface="小塚明朝 Pro H"/>
              </a:rPr>
              <a:t>次大戦の兵站に革命を起こし日本を</a:t>
            </a:r>
            <a:r>
              <a:rPr lang="ja-JP" altLang="en-US" dirty="0" smtClean="0">
                <a:latin typeface="小塚明朝 Pro H"/>
                <a:ea typeface="小塚明朝 Pro H"/>
              </a:rPr>
              <a:t>敗戦</a:t>
            </a:r>
            <a:r>
              <a:rPr kumimoji="1" lang="ja-JP" altLang="en-US" dirty="0" smtClean="0">
                <a:latin typeface="小塚明朝 Pro H"/>
                <a:ea typeface="小塚明朝 Pro H"/>
              </a:rPr>
              <a:t>に追い込んだ。（ただし</a:t>
            </a:r>
            <a:r>
              <a:rPr kumimoji="1" lang="ja-JP" altLang="en-US" dirty="0" smtClean="0">
                <a:latin typeface="小塚明朝 Pro H"/>
                <a:ea typeface="小塚明朝 Pro H"/>
              </a:rPr>
              <a:t>リバティー</a:t>
            </a:r>
            <a:r>
              <a:rPr kumimoji="1" lang="ja-JP" altLang="en-US" dirty="0" smtClean="0">
                <a:latin typeface="小塚明朝 Pro H"/>
                <a:ea typeface="小塚明朝 Pro H"/>
              </a:rPr>
              <a:t>船</a:t>
            </a:r>
            <a:r>
              <a:rPr kumimoji="1" lang="ja-JP" altLang="en-US" dirty="0" smtClean="0">
                <a:latin typeface="小塚明朝 Pro H"/>
                <a:ea typeface="小塚明朝 Pro H"/>
              </a:rPr>
              <a:t>の</a:t>
            </a:r>
            <a:r>
              <a:rPr kumimoji="1" lang="ja-JP" altLang="en-US" dirty="0" smtClean="0">
                <a:latin typeface="小塚明朝 Pro H"/>
                <a:ea typeface="小塚明朝 Pro H"/>
              </a:rPr>
              <a:t>構造は致命的な溶接欠陥もあった）</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ja-JP" altLang="en-US" sz="2800" dirty="0" smtClean="0">
                <a:latin typeface="小塚明朝 Pro H"/>
                <a:ea typeface="小塚明朝 Pro H"/>
              </a:rPr>
              <a:t>バックミンスター・フラー年譜</a:t>
            </a:r>
            <a:endParaRPr lang="ja-JP" altLang="en-US" sz="2800" dirty="0">
              <a:latin typeface="小塚明朝 Pro H"/>
              <a:ea typeface="小塚明朝 Pro H"/>
            </a:endParaRPr>
          </a:p>
        </p:txBody>
      </p:sp>
      <p:pic>
        <p:nvPicPr>
          <p:cNvPr id="5" name="図 4" descr="スクリーンショット 2015-04-12 18.55.17.png"/>
          <p:cNvPicPr>
            <a:picLocks noChangeAspect="1"/>
          </p:cNvPicPr>
          <p:nvPr/>
        </p:nvPicPr>
        <p:blipFill>
          <a:blip r:embed="rId2"/>
          <a:stretch>
            <a:fillRect/>
          </a:stretch>
        </p:blipFill>
        <p:spPr>
          <a:xfrm>
            <a:off x="0" y="2046288"/>
            <a:ext cx="9144000" cy="30194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ベルリン陥落.jpg" descr="/Users/user/Desktop/慶應/教育/地球シ/01-FULLER/ベルリン陥落.jpg"/>
          <p:cNvPicPr>
            <a:picLocks noChangeAspect="1"/>
          </p:cNvPicPr>
          <p:nvPr/>
        </p:nvPicPr>
        <p:blipFill>
          <a:blip r:embed="rId2" r:link="rId3"/>
          <a:stretch>
            <a:fillRect/>
          </a:stretch>
        </p:blipFill>
        <p:spPr>
          <a:xfrm>
            <a:off x="757237" y="1047750"/>
            <a:ext cx="7629525" cy="4762500"/>
          </a:xfrm>
          <a:prstGeom prst="rect">
            <a:avLst/>
          </a:prstGeom>
        </p:spPr>
      </p:pic>
      <p:sp>
        <p:nvSpPr>
          <p:cNvPr id="3" name="テキスト ボックス 2"/>
          <p:cNvSpPr txBox="1"/>
          <p:nvPr/>
        </p:nvSpPr>
        <p:spPr>
          <a:xfrm>
            <a:off x="757237" y="6079488"/>
            <a:ext cx="7629525" cy="369332"/>
          </a:xfrm>
          <a:prstGeom prst="rect">
            <a:avLst/>
          </a:prstGeom>
          <a:noFill/>
        </p:spPr>
        <p:txBody>
          <a:bodyPr wrap="square" rtlCol="0">
            <a:spAutoFit/>
          </a:bodyPr>
          <a:lstStyle/>
          <a:p>
            <a:r>
              <a:rPr lang="ja-JP" altLang="en-US" dirty="0" smtClean="0">
                <a:latin typeface="小塚明朝 Pro H"/>
                <a:ea typeface="小塚明朝 Pro H"/>
              </a:rPr>
              <a:t>ナチス</a:t>
            </a:r>
            <a:r>
              <a:rPr kumimoji="1" lang="ja-JP" altLang="en-US" dirty="0" smtClean="0">
                <a:latin typeface="小塚明朝 Pro H"/>
                <a:ea typeface="小塚明朝 Pro H"/>
              </a:rPr>
              <a:t>所蔵のソ連国土の地図を米ソどちらが手に入れるかの競争だった</a:t>
            </a:r>
            <a:endParaRPr kumimoji="1" lang="ja-JP" altLang="en-US" dirty="0">
              <a:latin typeface="小塚明朝 Pro H"/>
              <a:ea typeface="小塚明朝 Pro H"/>
            </a:endParaRPr>
          </a:p>
        </p:txBody>
      </p:sp>
      <p:sp>
        <p:nvSpPr>
          <p:cNvPr id="5" name="正方形/長方形 4"/>
          <p:cNvSpPr/>
          <p:nvPr/>
        </p:nvSpPr>
        <p:spPr>
          <a:xfrm>
            <a:off x="757237" y="13262"/>
            <a:ext cx="4359530" cy="523220"/>
          </a:xfrm>
          <a:prstGeom prst="rect">
            <a:avLst/>
          </a:prstGeom>
        </p:spPr>
        <p:txBody>
          <a:bodyPr wrap="square">
            <a:spAutoFit/>
          </a:bodyPr>
          <a:lstStyle/>
          <a:p>
            <a:r>
              <a:rPr lang="ja-JP" altLang="en-US" sz="2800" dirty="0" smtClean="0">
                <a:latin typeface="小塚明朝 Pro H"/>
                <a:ea typeface="小塚明朝 Pro H"/>
              </a:rPr>
              <a:t>ベルリン陥落</a:t>
            </a:r>
            <a:r>
              <a:rPr lang="en-US" altLang="ja-JP" sz="2800" dirty="0" smtClean="0">
                <a:latin typeface="小塚明朝 Pro H"/>
                <a:ea typeface="小塚明朝 Pro H"/>
              </a:rPr>
              <a:t>	1945</a:t>
            </a:r>
            <a:endParaRPr lang="ja-JP" altLang="en-US"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0" y="2743200"/>
            <a:ext cx="9144000" cy="923330"/>
          </a:xfrm>
          <a:prstGeom prst="rect">
            <a:avLst/>
          </a:prstGeom>
          <a:noFill/>
        </p:spPr>
        <p:txBody>
          <a:bodyPr wrap="square" rtlCol="0">
            <a:spAutoFit/>
          </a:bodyPr>
          <a:lstStyle/>
          <a:p>
            <a:r>
              <a:rPr lang="ja-JP" altLang="en-US" dirty="0" smtClean="0"/>
              <a:t>学生各自が用意するもの</a:t>
            </a:r>
            <a:r>
              <a:rPr lang="en-US" dirty="0" smtClean="0"/>
              <a:t>	</a:t>
            </a:r>
            <a:endParaRPr lang="ja-JP" altLang="en-US" dirty="0" smtClean="0"/>
          </a:p>
          <a:p>
            <a:r>
              <a:rPr lang="ja-JP" altLang="en-US" dirty="0" smtClean="0"/>
              <a:t>インターネットが使用可能なパソコン</a:t>
            </a:r>
          </a:p>
          <a:p>
            <a:r>
              <a:rPr lang="ja-JP" altLang="en-US" dirty="0" smtClean="0"/>
              <a:t>色鉛筆またはマーカー，はさみ，カッター，のり等の図画工作道具</a:t>
            </a:r>
            <a:endParaRPr lang="ja-JP"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CHRONOLOGY4.jpg" descr="/Users/user/Desktop/慶應/教育/地球シ/01-FULLER/CHRONOLOGY4.jpg"/>
          <p:cNvPicPr>
            <a:picLocks noChangeAspect="1"/>
          </p:cNvPicPr>
          <p:nvPr/>
        </p:nvPicPr>
        <p:blipFill>
          <a:blip r:embed="rId2" r:link="rId3"/>
          <a:stretch>
            <a:fillRect/>
          </a:stretch>
        </p:blipFill>
        <p:spPr>
          <a:xfrm>
            <a:off x="622300" y="522617"/>
            <a:ext cx="7899400" cy="5812766"/>
          </a:xfrm>
          <a:prstGeom prst="rect">
            <a:avLst/>
          </a:prstGeom>
        </p:spPr>
      </p:pic>
      <p:sp>
        <p:nvSpPr>
          <p:cNvPr id="3" name="テキスト ボックス 2"/>
          <p:cNvSpPr txBox="1"/>
          <p:nvPr/>
        </p:nvSpPr>
        <p:spPr>
          <a:xfrm>
            <a:off x="0" y="6486655"/>
            <a:ext cx="7629525" cy="369332"/>
          </a:xfrm>
          <a:prstGeom prst="rect">
            <a:avLst/>
          </a:prstGeom>
          <a:noFill/>
        </p:spPr>
        <p:txBody>
          <a:bodyPr wrap="square" rtlCol="0">
            <a:spAutoFit/>
          </a:bodyPr>
          <a:lstStyle/>
          <a:p>
            <a:r>
              <a:rPr kumimoji="1" lang="en-US" altLang="ja-JP" dirty="0" smtClean="0">
                <a:latin typeface="小塚明朝 Pro H"/>
                <a:ea typeface="小塚明朝 Pro H"/>
              </a:rPr>
              <a:t>DNA</a:t>
            </a:r>
            <a:r>
              <a:rPr kumimoji="1" lang="ja-JP" altLang="en-US" dirty="0" smtClean="0">
                <a:latin typeface="小塚明朝 Pro H"/>
                <a:ea typeface="小塚明朝 Pro H"/>
              </a:rPr>
              <a:t>の二重螺旋構造の発見</a:t>
            </a:r>
            <a:r>
              <a:rPr kumimoji="1" lang="en-US" altLang="ja-JP" dirty="0" smtClean="0">
                <a:latin typeface="小塚明朝 Pro H"/>
                <a:ea typeface="小塚明朝 Pro H"/>
              </a:rPr>
              <a:t>1954</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ja-JP" altLang="en-US" sz="2800" dirty="0" smtClean="0">
                <a:latin typeface="小塚明朝 Pro H"/>
                <a:ea typeface="小塚明朝 Pro H"/>
              </a:rPr>
              <a:t>バックミンスター・フラーの「同時代」</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U2撃墜.gif" descr="/Users/user/Desktop/慶應/教育/地球シ/01-FULLER/U2撃墜.gif"/>
          <p:cNvPicPr>
            <a:picLocks noChangeAspect="1"/>
          </p:cNvPicPr>
          <p:nvPr/>
        </p:nvPicPr>
        <p:blipFill>
          <a:blip r:embed="rId2" r:link="rId3"/>
          <a:stretch>
            <a:fillRect/>
          </a:stretch>
        </p:blipFill>
        <p:spPr>
          <a:xfrm>
            <a:off x="285750" y="844550"/>
            <a:ext cx="8572500" cy="5168900"/>
          </a:xfrm>
          <a:prstGeom prst="rect">
            <a:avLst/>
          </a:prstGeom>
        </p:spPr>
      </p:pic>
      <p:sp>
        <p:nvSpPr>
          <p:cNvPr id="3" name="テキスト ボックス 2"/>
          <p:cNvSpPr txBox="1"/>
          <p:nvPr/>
        </p:nvSpPr>
        <p:spPr>
          <a:xfrm>
            <a:off x="285750" y="6013451"/>
            <a:ext cx="8572500" cy="646331"/>
          </a:xfrm>
          <a:prstGeom prst="rect">
            <a:avLst/>
          </a:prstGeom>
          <a:noFill/>
        </p:spPr>
        <p:txBody>
          <a:bodyPr wrap="square" rtlCol="0">
            <a:spAutoFit/>
          </a:bodyPr>
          <a:lstStyle/>
          <a:p>
            <a:r>
              <a:rPr kumimoji="1" lang="en-US" altLang="ja-JP" dirty="0" smtClean="0">
                <a:latin typeface="小塚明朝 Pro H"/>
                <a:ea typeface="小塚明朝 Pro H"/>
              </a:rPr>
              <a:t>U2</a:t>
            </a:r>
            <a:r>
              <a:rPr kumimoji="1" lang="ja-JP" altLang="en-US" dirty="0" smtClean="0">
                <a:latin typeface="小塚明朝 Pro H"/>
                <a:ea typeface="小塚明朝 Pro H"/>
              </a:rPr>
              <a:t>撃墜</a:t>
            </a:r>
            <a:r>
              <a:rPr kumimoji="1" lang="en-US" altLang="ja-JP" dirty="0" smtClean="0">
                <a:latin typeface="小塚明朝 Pro H"/>
                <a:ea typeface="小塚明朝 Pro H"/>
              </a:rPr>
              <a:t>1960 </a:t>
            </a:r>
            <a:r>
              <a:rPr kumimoji="1" lang="ja-JP" altLang="en-US" dirty="0" smtClean="0">
                <a:latin typeface="小塚明朝 Pro H"/>
                <a:ea typeface="小塚明朝 Pro H"/>
              </a:rPr>
              <a:t>アメリカはミサイルギャップを解消するために</a:t>
            </a:r>
            <a:r>
              <a:rPr lang="ja-JP" altLang="en-US" dirty="0" smtClean="0">
                <a:latin typeface="小塚明朝 Pro H"/>
                <a:ea typeface="小塚明朝 Pro H"/>
              </a:rPr>
              <a:t>この時代ソ連の地表面（球面の</a:t>
            </a:r>
            <a:r>
              <a:rPr lang="en-US" altLang="ja-JP" dirty="0" smtClean="0">
                <a:latin typeface="小塚明朝 Pro H"/>
                <a:ea typeface="小塚明朝 Pro H"/>
              </a:rPr>
              <a:t>1</a:t>
            </a:r>
            <a:r>
              <a:rPr lang="ja-JP" altLang="en-US" dirty="0" smtClean="0">
                <a:latin typeface="小塚明朝 Pro H"/>
                <a:ea typeface="小塚明朝 Pro H"/>
              </a:rPr>
              <a:t>部）を平面に貼り合わせることに忙しかった。</a:t>
            </a:r>
            <a:endParaRPr kumimoji="1" lang="ja-JP" altLang="en-US" dirty="0">
              <a:latin typeface="小塚明朝 Pro H"/>
              <a:ea typeface="小塚明朝 Pro H"/>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CHRONOLOGY5.jpg" descr="/Users/user/Desktop/慶應/教育/地球シ/01-FULLER/CHRONOLOGY5.jpg"/>
          <p:cNvPicPr>
            <a:picLocks noChangeAspect="1"/>
          </p:cNvPicPr>
          <p:nvPr/>
        </p:nvPicPr>
        <p:blipFill>
          <a:blip r:embed="rId2" r:link="rId3"/>
          <a:stretch>
            <a:fillRect/>
          </a:stretch>
        </p:blipFill>
        <p:spPr>
          <a:xfrm>
            <a:off x="635001" y="470976"/>
            <a:ext cx="7873998" cy="5916048"/>
          </a:xfrm>
          <a:prstGeom prst="rect">
            <a:avLst/>
          </a:prstGeom>
        </p:spPr>
      </p:pic>
      <p:sp>
        <p:nvSpPr>
          <p:cNvPr id="3" name="テキスト ボックス 2"/>
          <p:cNvSpPr txBox="1"/>
          <p:nvPr/>
        </p:nvSpPr>
        <p:spPr>
          <a:xfrm>
            <a:off x="635001" y="6512055"/>
            <a:ext cx="6994524" cy="369332"/>
          </a:xfrm>
          <a:prstGeom prst="rect">
            <a:avLst/>
          </a:prstGeom>
          <a:noFill/>
        </p:spPr>
        <p:txBody>
          <a:bodyPr wrap="square" rtlCol="0">
            <a:spAutoFit/>
          </a:bodyPr>
          <a:lstStyle/>
          <a:p>
            <a:r>
              <a:rPr lang="ja-JP" altLang="en-US" dirty="0" smtClean="0">
                <a:latin typeface="小塚明朝 Pro H"/>
                <a:ea typeface="小塚明朝 Pro H"/>
              </a:rPr>
              <a:t>ノーチラス号北極海横断</a:t>
            </a:r>
            <a:r>
              <a:rPr lang="en-US" altLang="ja-JP" dirty="0" smtClean="0">
                <a:latin typeface="小塚明朝 Pro H"/>
                <a:ea typeface="小塚明朝 Pro H"/>
              </a:rPr>
              <a:t>1958</a:t>
            </a:r>
            <a:r>
              <a:rPr lang="ja-JP" altLang="en-US" dirty="0" smtClean="0">
                <a:latin typeface="小塚明朝 Pro H"/>
                <a:ea typeface="小塚明朝 Pro H"/>
              </a:rPr>
              <a:t>，</a:t>
            </a:r>
            <a:r>
              <a:rPr lang="en-US" altLang="ja-JP" dirty="0" smtClean="0">
                <a:latin typeface="小塚明朝 Pro H"/>
                <a:ea typeface="小塚明朝 Pro H"/>
              </a:rPr>
              <a:t>U2</a:t>
            </a:r>
            <a:r>
              <a:rPr lang="ja-JP" altLang="en-US" dirty="0" smtClean="0">
                <a:latin typeface="小塚明朝 Pro H"/>
                <a:ea typeface="小塚明朝 Pro H"/>
              </a:rPr>
              <a:t>撃墜</a:t>
            </a:r>
            <a:r>
              <a:rPr lang="en-US" altLang="ja-JP" dirty="0" smtClean="0">
                <a:latin typeface="小塚明朝 Pro H"/>
                <a:ea typeface="小塚明朝 Pro H"/>
              </a:rPr>
              <a:t>1960</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ja-JP" altLang="en-US" sz="2800" dirty="0" smtClean="0">
                <a:latin typeface="小塚明朝 Pro H"/>
                <a:ea typeface="小塚明朝 Pro H"/>
              </a:rPr>
              <a:t>バックミンスター・フラーの「同時代」</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685800" y="1117600"/>
            <a:ext cx="7823200" cy="3416320"/>
          </a:xfrm>
          <a:prstGeom prst="rect">
            <a:avLst/>
          </a:prstGeom>
          <a:noFill/>
        </p:spPr>
        <p:txBody>
          <a:bodyPr wrap="square" rtlCol="0">
            <a:spAutoFit/>
          </a:bodyPr>
          <a:lstStyle/>
          <a:p>
            <a:r>
              <a:rPr kumimoji="1" lang="ja-JP" altLang="en-US" dirty="0" smtClean="0">
                <a:latin typeface="小塚明朝 Pro H"/>
                <a:ea typeface="小塚明朝 Pro H"/>
              </a:rPr>
              <a:t>幾何学，デザイン理論を確立した後の作品は宇宙船地球号を良い方向に動かす力をもっていた．</a:t>
            </a:r>
            <a:endParaRPr kumimoji="1" lang="en-US" altLang="ja-JP" dirty="0" smtClean="0">
              <a:latin typeface="小塚明朝 Pro H"/>
              <a:ea typeface="小塚明朝 Pro H"/>
            </a:endParaRPr>
          </a:p>
          <a:p>
            <a:r>
              <a:rPr kumimoji="1" lang="ja-JP" altLang="en-US" dirty="0" smtClean="0">
                <a:latin typeface="小塚明朝 Pro H"/>
                <a:ea typeface="小塚明朝 Pro H"/>
              </a:rPr>
              <a:t>沈み行く豪華客船の傍らで海に漂流するグランドピアノは場当たり的に救命ボートの役割をする。でもそれは最も合理的な救命ボートの形ではない。世の中の多くの道具はグ</a:t>
            </a:r>
            <a:endParaRPr kumimoji="1" lang="en-US" altLang="ja-JP" dirty="0" smtClean="0">
              <a:latin typeface="小塚明朝 Pro H"/>
              <a:ea typeface="小塚明朝 Pro H"/>
            </a:endParaRPr>
          </a:p>
          <a:p>
            <a:r>
              <a:rPr kumimoji="1" lang="ja-JP" altLang="en-US" dirty="0" smtClean="0">
                <a:latin typeface="小塚明朝 Pro H"/>
                <a:ea typeface="小塚明朝 Pro H"/>
              </a:rPr>
              <a:t>ランドピアノのようなものだとフラーはとらえていた．</a:t>
            </a:r>
            <a:endParaRPr kumimoji="1" lang="en-US" altLang="ja-JP" dirty="0" smtClean="0">
              <a:latin typeface="小塚明朝 Pro H"/>
              <a:ea typeface="小塚明朝 Pro H"/>
            </a:endParaRPr>
          </a:p>
          <a:p>
            <a:endParaRPr kumimoji="1" lang="en-US" altLang="ja-JP" dirty="0" smtClean="0">
              <a:latin typeface="小塚明朝 Pro H"/>
              <a:ea typeface="小塚明朝 Pro H"/>
            </a:endParaRPr>
          </a:p>
          <a:p>
            <a:pPr>
              <a:buFontTx/>
              <a:buChar char="-"/>
            </a:pPr>
            <a:r>
              <a:rPr kumimoji="1" lang="ja-JP" altLang="en-US" dirty="0" smtClean="0">
                <a:latin typeface="小塚明朝 Pro H"/>
                <a:ea typeface="小塚明朝 Pro H"/>
              </a:rPr>
              <a:t>ダイマキシオンマップ</a:t>
            </a:r>
            <a:endParaRPr kumimoji="1" lang="en-US" altLang="ja-JP" dirty="0" smtClean="0">
              <a:latin typeface="小塚明朝 Pro H"/>
              <a:ea typeface="小塚明朝 Pro H"/>
            </a:endParaRPr>
          </a:p>
          <a:p>
            <a:r>
              <a:rPr lang="en-US" altLang="ja-JP" dirty="0" smtClean="0">
                <a:latin typeface="小塚明朝 Pro H"/>
                <a:ea typeface="小塚明朝 Pro H"/>
              </a:rPr>
              <a:t>-</a:t>
            </a:r>
            <a:r>
              <a:rPr lang="ja-JP" altLang="en-US" dirty="0" smtClean="0">
                <a:latin typeface="小塚明朝 Pro H"/>
                <a:ea typeface="小塚明朝 Pro H"/>
              </a:rPr>
              <a:t> ジオデシックドーム</a:t>
            </a:r>
            <a:endParaRPr lang="en-US" altLang="ja-JP" dirty="0" smtClean="0">
              <a:latin typeface="小塚明朝 Pro H"/>
              <a:ea typeface="小塚明朝 Pro H"/>
            </a:endParaRPr>
          </a:p>
          <a:p>
            <a:pPr>
              <a:buFontTx/>
              <a:buChar char="-"/>
            </a:pPr>
            <a:r>
              <a:rPr kumimoji="1" lang="ja-JP" altLang="en-US" dirty="0" smtClean="0">
                <a:latin typeface="小塚明朝 Pro H"/>
                <a:ea typeface="小塚明朝 Pro H"/>
              </a:rPr>
              <a:t> オクテットトラス</a:t>
            </a:r>
            <a:endParaRPr kumimoji="1" lang="en-US" altLang="ja-JP" dirty="0" smtClean="0">
              <a:latin typeface="小塚明朝 Pro H"/>
              <a:ea typeface="小塚明朝 Pro H"/>
            </a:endParaRPr>
          </a:p>
          <a:p>
            <a:r>
              <a:rPr lang="en-US" altLang="ja-JP" dirty="0" smtClean="0">
                <a:latin typeface="小塚明朝 Pro H"/>
                <a:ea typeface="小塚明朝 Pro H"/>
              </a:rPr>
              <a:t>-</a:t>
            </a:r>
            <a:r>
              <a:rPr lang="ja-JP" altLang="en-US" dirty="0" smtClean="0">
                <a:latin typeface="小塚明朝 Pro H"/>
                <a:ea typeface="小塚明朝 Pro H"/>
              </a:rPr>
              <a:t> テンセグリティー構造</a:t>
            </a:r>
            <a:endParaRPr lang="en-US" altLang="ja-JP" dirty="0" smtClean="0">
              <a:latin typeface="小塚明朝 Pro H"/>
              <a:ea typeface="小塚明朝 Pro H"/>
            </a:endParaRPr>
          </a:p>
          <a:p>
            <a:endParaRPr kumimoji="1" lang="ja-JP" altLang="en-US" dirty="0">
              <a:latin typeface="小塚明朝 Pro H"/>
              <a:ea typeface="小塚明朝 Pro H"/>
            </a:endParaRPr>
          </a:p>
        </p:txBody>
      </p:sp>
      <p:sp>
        <p:nvSpPr>
          <p:cNvPr id="7" name="正方形/長方形 6"/>
          <p:cNvSpPr/>
          <p:nvPr/>
        </p:nvSpPr>
        <p:spPr>
          <a:xfrm>
            <a:off x="0" y="13262"/>
            <a:ext cx="9144000" cy="523220"/>
          </a:xfrm>
          <a:prstGeom prst="rect">
            <a:avLst/>
          </a:prstGeom>
        </p:spPr>
        <p:txBody>
          <a:bodyPr wrap="square">
            <a:spAutoFit/>
          </a:bodyPr>
          <a:lstStyle/>
          <a:p>
            <a:r>
              <a:rPr lang="ja-JP" altLang="en-US" sz="2800" dirty="0" smtClean="0">
                <a:latin typeface="小塚明朝 Pro H"/>
                <a:ea typeface="小塚明朝 Pro H"/>
              </a:rPr>
              <a:t>バックミンスター・フラーの世界観</a:t>
            </a:r>
            <a:endParaRPr lang="en-US" altLang="ja-JP" sz="2800" dirty="0" smtClean="0">
              <a:latin typeface="小塚明朝 Pro H"/>
              <a:ea typeface="小塚明朝 Pro H"/>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0" y="6512055"/>
            <a:ext cx="9144000" cy="369332"/>
          </a:xfrm>
          <a:prstGeom prst="rect">
            <a:avLst/>
          </a:prstGeom>
          <a:noFill/>
        </p:spPr>
        <p:txBody>
          <a:bodyPr wrap="square" rtlCol="0">
            <a:spAutoFit/>
          </a:bodyPr>
          <a:lstStyle/>
          <a:p>
            <a:r>
              <a:rPr kumimoji="1" lang="ja-JP" altLang="en-US" dirty="0" smtClean="0">
                <a:latin typeface="小塚明朝 Pro H"/>
                <a:ea typeface="小塚明朝 Pro H"/>
              </a:rPr>
              <a:t>プラトン立体を用いた全方位を均等に描く世界地図</a:t>
            </a:r>
            <a:endParaRPr kumimoji="1" lang="ja-JP" altLang="en-US" dirty="0">
              <a:latin typeface="小塚明朝 Pro H"/>
              <a:ea typeface="小塚明朝 Pro H"/>
            </a:endParaRPr>
          </a:p>
        </p:txBody>
      </p:sp>
      <p:sp>
        <p:nvSpPr>
          <p:cNvPr id="7" name="正方形/長方形 6"/>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MAP 1946</a:t>
            </a:r>
          </a:p>
        </p:txBody>
      </p:sp>
      <p:pic>
        <p:nvPicPr>
          <p:cNvPr id="5" name="DYMP-4.jpg" descr="/Users/user/Desktop/慶應/教育/地球シ/TEMP/DYMP-4.jpg"/>
          <p:cNvPicPr>
            <a:picLocks noChangeAspect="1"/>
          </p:cNvPicPr>
          <p:nvPr/>
        </p:nvPicPr>
        <p:blipFill>
          <a:blip r:embed="rId2" r:link="rId3"/>
          <a:stretch>
            <a:fillRect/>
          </a:stretch>
        </p:blipFill>
        <p:spPr>
          <a:xfrm>
            <a:off x="355600" y="487403"/>
            <a:ext cx="8432800" cy="588319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0" y="6512055"/>
            <a:ext cx="9144000" cy="369332"/>
          </a:xfrm>
          <a:prstGeom prst="rect">
            <a:avLst/>
          </a:prstGeom>
          <a:noFill/>
        </p:spPr>
        <p:txBody>
          <a:bodyPr wrap="square" rtlCol="0">
            <a:spAutoFit/>
          </a:bodyPr>
          <a:lstStyle/>
          <a:p>
            <a:r>
              <a:rPr kumimoji="1" lang="ja-JP" altLang="en-US" dirty="0" smtClean="0">
                <a:latin typeface="小塚明朝 Pro H"/>
                <a:ea typeface="小塚明朝 Pro H"/>
              </a:rPr>
              <a:t>最小の材料，最少の部材種類で最大の空間を包む</a:t>
            </a:r>
            <a:endParaRPr kumimoji="1" lang="ja-JP" altLang="en-US" dirty="0">
              <a:latin typeface="小塚明朝 Pro H"/>
              <a:ea typeface="小塚明朝 Pro H"/>
            </a:endParaRPr>
          </a:p>
        </p:txBody>
      </p:sp>
      <p:sp>
        <p:nvSpPr>
          <p:cNvPr id="7" name="正方形/長方形 6"/>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MONTREAL EXPO US PAVILION 1967</a:t>
            </a:r>
          </a:p>
        </p:txBody>
      </p:sp>
      <p:pic>
        <p:nvPicPr>
          <p:cNvPr id="8" name="GEO-28.jpg" descr="/Users/user/Desktop/慶應/教育/地球シ/TEMP/GEO-28.jpg"/>
          <p:cNvPicPr>
            <a:picLocks noChangeAspect="1"/>
          </p:cNvPicPr>
          <p:nvPr/>
        </p:nvPicPr>
        <p:blipFill>
          <a:blip r:embed="rId2" r:link="rId3"/>
          <a:stretch>
            <a:fillRect/>
          </a:stretch>
        </p:blipFill>
        <p:spPr>
          <a:xfrm>
            <a:off x="533400" y="499626"/>
            <a:ext cx="8077200" cy="585874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558800" y="6512055"/>
            <a:ext cx="8585200" cy="369332"/>
          </a:xfrm>
          <a:prstGeom prst="rect">
            <a:avLst/>
          </a:prstGeom>
          <a:noFill/>
        </p:spPr>
        <p:txBody>
          <a:bodyPr wrap="square" rtlCol="0">
            <a:spAutoFit/>
          </a:bodyPr>
          <a:lstStyle/>
          <a:p>
            <a:r>
              <a:rPr kumimoji="1" lang="ja-JP" altLang="en-US" dirty="0" smtClean="0">
                <a:latin typeface="小塚明朝 Pro H"/>
                <a:ea typeface="小塚明朝 Pro H"/>
              </a:rPr>
              <a:t>住居を空輸し，「不動産」という言葉を形骸化する</a:t>
            </a:r>
            <a:endParaRPr kumimoji="1" lang="ja-JP" altLang="en-US" dirty="0">
              <a:latin typeface="小塚明朝 Pro H"/>
              <a:ea typeface="小塚明朝 Pro H"/>
            </a:endParaRPr>
          </a:p>
        </p:txBody>
      </p:sp>
      <p:sp>
        <p:nvSpPr>
          <p:cNvPr id="7" name="正方形/長方形 6"/>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GEODESIC DOME 1954</a:t>
            </a:r>
          </a:p>
        </p:txBody>
      </p:sp>
      <p:pic>
        <p:nvPicPr>
          <p:cNvPr id="5" name="GEO-16.jpg" descr="/Users/user/Desktop/慶應/教育/地球シ/TEMP/GEO-16.jpg"/>
          <p:cNvPicPr>
            <a:picLocks noChangeAspect="1"/>
          </p:cNvPicPr>
          <p:nvPr/>
        </p:nvPicPr>
        <p:blipFill>
          <a:blip r:embed="rId2" r:link="rId3"/>
          <a:stretch>
            <a:fillRect/>
          </a:stretch>
        </p:blipFill>
        <p:spPr>
          <a:xfrm>
            <a:off x="558800" y="651234"/>
            <a:ext cx="8026400" cy="555553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596900" y="6226653"/>
            <a:ext cx="8547100" cy="369332"/>
          </a:xfrm>
          <a:prstGeom prst="rect">
            <a:avLst/>
          </a:prstGeom>
          <a:noFill/>
        </p:spPr>
        <p:txBody>
          <a:bodyPr wrap="square" rtlCol="0">
            <a:spAutoFit/>
          </a:bodyPr>
          <a:lstStyle/>
          <a:p>
            <a:r>
              <a:rPr lang="ja-JP" altLang="en-US" dirty="0" smtClean="0">
                <a:latin typeface="小塚明朝 Pro H"/>
                <a:ea typeface="小塚明朝 Pro H"/>
              </a:rPr>
              <a:t>分子構造（六方最密構造）を参照し，単一の部材で空間を充填できる軽量構造</a:t>
            </a:r>
            <a:endParaRPr kumimoji="1" lang="ja-JP" altLang="en-US" dirty="0">
              <a:latin typeface="小塚明朝 Pro H"/>
              <a:ea typeface="小塚明朝 Pro H"/>
            </a:endParaRPr>
          </a:p>
        </p:txBody>
      </p:sp>
      <p:sp>
        <p:nvSpPr>
          <p:cNvPr id="7" name="正方形/長方形 6"/>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OCTET TRUSS 1961</a:t>
            </a:r>
          </a:p>
        </p:txBody>
      </p:sp>
      <p:pic>
        <p:nvPicPr>
          <p:cNvPr id="9" name="OCTET-8-JOINT.jpg" descr="/Users/user/Desktop/慶應/教育/地球シ/TEMP/OCTET-8-JOINT.jpg"/>
          <p:cNvPicPr>
            <a:picLocks noChangeAspect="1"/>
          </p:cNvPicPr>
          <p:nvPr/>
        </p:nvPicPr>
        <p:blipFill>
          <a:blip r:embed="rId2" r:link="rId3"/>
          <a:stretch>
            <a:fillRect/>
          </a:stretch>
        </p:blipFill>
        <p:spPr>
          <a:xfrm>
            <a:off x="596900" y="631347"/>
            <a:ext cx="7950200" cy="55953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800100" y="6178513"/>
            <a:ext cx="7543800" cy="646331"/>
          </a:xfrm>
          <a:prstGeom prst="rect">
            <a:avLst/>
          </a:prstGeom>
          <a:noFill/>
        </p:spPr>
        <p:txBody>
          <a:bodyPr wrap="square" rtlCol="0">
            <a:spAutoFit/>
          </a:bodyPr>
          <a:lstStyle/>
          <a:p>
            <a:r>
              <a:rPr kumimoji="1" lang="ja-JP" altLang="en-US" dirty="0" smtClean="0">
                <a:latin typeface="小塚明朝 Pro H"/>
                <a:ea typeface="小塚明朝 Pro H"/>
              </a:rPr>
              <a:t>テンション構造を駆使した，ジオデシックドームの最終形。巨大化され「建物」を形骸化できると考えた。</a:t>
            </a:r>
            <a:endParaRPr kumimoji="1" lang="ja-JP" altLang="en-US" dirty="0">
              <a:latin typeface="小塚明朝 Pro H"/>
              <a:ea typeface="小塚明朝 Pro H"/>
            </a:endParaRPr>
          </a:p>
        </p:txBody>
      </p:sp>
      <p:sp>
        <p:nvSpPr>
          <p:cNvPr id="7" name="正方形/長方形 6"/>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TENSEGRITY STRUCTURE 1962</a:t>
            </a:r>
          </a:p>
        </p:txBody>
      </p:sp>
      <p:pic>
        <p:nvPicPr>
          <p:cNvPr id="6" name="TNSEG-8.jpg" descr="/Users/user/Desktop/慶應/教育/地球シ/TEMP/TNSEG-8.jpg"/>
          <p:cNvPicPr>
            <a:picLocks noChangeAspect="1"/>
          </p:cNvPicPr>
          <p:nvPr/>
        </p:nvPicPr>
        <p:blipFill>
          <a:blip r:embed="rId2" r:link="rId3"/>
          <a:stretch>
            <a:fillRect/>
          </a:stretch>
        </p:blipFill>
        <p:spPr>
          <a:xfrm>
            <a:off x="800100" y="679488"/>
            <a:ext cx="7543800" cy="54990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838200" y="6008132"/>
            <a:ext cx="6985000" cy="369332"/>
          </a:xfrm>
          <a:prstGeom prst="rect">
            <a:avLst/>
          </a:prstGeom>
          <a:noFill/>
        </p:spPr>
        <p:txBody>
          <a:bodyPr wrap="square" rtlCol="0">
            <a:spAutoFit/>
          </a:bodyPr>
          <a:lstStyle/>
          <a:p>
            <a:r>
              <a:rPr kumimoji="1" lang="ja-JP" altLang="en-US" dirty="0" smtClean="0">
                <a:latin typeface="小塚明朝 Pro H"/>
                <a:ea typeface="小塚明朝 Pro H"/>
              </a:rPr>
              <a:t>テンション構造を駆使した，ジオデシックドームの最終形</a:t>
            </a:r>
            <a:endParaRPr kumimoji="1" lang="ja-JP" altLang="en-US" dirty="0">
              <a:latin typeface="小塚明朝 Pro H"/>
              <a:ea typeface="小塚明朝 Pro H"/>
            </a:endParaRPr>
          </a:p>
        </p:txBody>
      </p:sp>
      <p:sp>
        <p:nvSpPr>
          <p:cNvPr id="7" name="正方形/長方形 6"/>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TENSEGRITY STRUCTURE 1962</a:t>
            </a:r>
          </a:p>
        </p:txBody>
      </p:sp>
      <p:pic>
        <p:nvPicPr>
          <p:cNvPr id="5" name="図 4" descr="fuller_cloud_nine_orig.jpg"/>
          <p:cNvPicPr>
            <a:picLocks noChangeAspect="1"/>
          </p:cNvPicPr>
          <p:nvPr/>
        </p:nvPicPr>
        <p:blipFill>
          <a:blip r:embed="rId2"/>
          <a:stretch>
            <a:fillRect/>
          </a:stretch>
        </p:blipFill>
        <p:spPr>
          <a:xfrm>
            <a:off x="838200" y="1524000"/>
            <a:ext cx="6985000" cy="4114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406400" y="2082800"/>
            <a:ext cx="8331200" cy="3693319"/>
          </a:xfrm>
          <a:prstGeom prst="rect">
            <a:avLst/>
          </a:prstGeom>
          <a:noFill/>
        </p:spPr>
        <p:txBody>
          <a:bodyPr wrap="square" rtlCol="0">
            <a:spAutoFit/>
          </a:bodyPr>
          <a:lstStyle/>
          <a:p>
            <a:r>
              <a:rPr lang="ja-JP" altLang="en-US" dirty="0" smtClean="0"/>
              <a:t>目的と手法</a:t>
            </a:r>
          </a:p>
          <a:p>
            <a:r>
              <a:rPr lang="ja-JP" altLang="en-US" dirty="0" smtClean="0"/>
              <a:t>バックミンスター・フラーは地球を“非常に良くデザインされた巨大宇宙船”と捉えました．この“宇宙船”がこのままだと故障してしまうという問題提起をバックボーンに，彼は地球とそこに住む人間が持続して生存できる技術を開発してきました．重要なのはここに取り上げるフラーという人物が地球問題を提唱した思想家であるだけでなく，それを解決するために具体的な技術提示を行っているところにあります．その設計，製作活動を通してフラーは独自の幾何学を用いたデザイン理論を作り上げました．それは難しい数学ではなく，普段我々が使っているもののデザインを刷新する為のユニークなデザインの道具でした．</a:t>
            </a:r>
          </a:p>
          <a:p>
            <a:r>
              <a:rPr lang="ja-JP" altLang="en-US" dirty="0" smtClean="0"/>
              <a:t>この授業ではこの「デザインの道具の使い方」を学ぶ事を主題としています。そのノウハウをモデリング（模型製作すること）を通して身につけてもらう事を目標にします。そのデザインツールを取得する事で，慣習に捕われない真に新しい価値を持つデザインやエンジニアリングを生み出す事ができる学生が育つ事を目標としています． </a:t>
            </a:r>
            <a:endParaRPr kumimoji="1" lang="ja-JP" altLang="en-US" dirty="0">
              <a:latin typeface="小塚明朝 Pro H"/>
              <a:ea typeface="小塚明朝 Pro H"/>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REF-APOLO.jpg" descr="/Users/user/Desktop/慶應/教育/地球シ/01-FULLER/REF-APOLO.jpg"/>
          <p:cNvPicPr>
            <a:picLocks noChangeAspect="1"/>
          </p:cNvPicPr>
          <p:nvPr/>
        </p:nvPicPr>
        <p:blipFill>
          <a:blip r:embed="rId2" r:link="rId3"/>
          <a:stretch>
            <a:fillRect/>
          </a:stretch>
        </p:blipFill>
        <p:spPr>
          <a:xfrm>
            <a:off x="4737100" y="546100"/>
            <a:ext cx="4254500" cy="6182050"/>
          </a:xfrm>
          <a:prstGeom prst="rect">
            <a:avLst/>
          </a:prstGeom>
          <a:ln>
            <a:solidFill>
              <a:schemeClr val="tx1"/>
            </a:solidFill>
          </a:ln>
        </p:spPr>
      </p:pic>
      <p:sp>
        <p:nvSpPr>
          <p:cNvPr id="3" name="テキスト ボックス 2"/>
          <p:cNvSpPr txBox="1"/>
          <p:nvPr/>
        </p:nvSpPr>
        <p:spPr>
          <a:xfrm>
            <a:off x="203201" y="6081819"/>
            <a:ext cx="4533900" cy="646331"/>
          </a:xfrm>
          <a:prstGeom prst="rect">
            <a:avLst/>
          </a:prstGeom>
          <a:noFill/>
        </p:spPr>
        <p:txBody>
          <a:bodyPr wrap="square" rtlCol="0">
            <a:spAutoFit/>
          </a:bodyPr>
          <a:lstStyle/>
          <a:p>
            <a:r>
              <a:rPr kumimoji="1" lang="en-US" altLang="ja-JP" dirty="0" smtClean="0">
                <a:latin typeface="小塚明朝 Pro H"/>
                <a:ea typeface="小塚明朝 Pro H"/>
              </a:rPr>
              <a:t>1960</a:t>
            </a:r>
            <a:r>
              <a:rPr kumimoji="1" lang="ja-JP" altLang="en-US" dirty="0" smtClean="0">
                <a:latin typeface="小塚明朝 Pro H"/>
                <a:ea typeface="小塚明朝 Pro H"/>
              </a:rPr>
              <a:t>年代の宇宙開発により</a:t>
            </a:r>
            <a:endParaRPr kumimoji="1" lang="en-US" altLang="ja-JP" dirty="0" smtClean="0">
              <a:latin typeface="小塚明朝 Pro H"/>
              <a:ea typeface="小塚明朝 Pro H"/>
            </a:endParaRPr>
          </a:p>
          <a:p>
            <a:r>
              <a:rPr kumimoji="1" lang="ja-JP" altLang="en-US" dirty="0" smtClean="0">
                <a:latin typeface="小塚明朝 Pro H"/>
                <a:ea typeface="小塚明朝 Pro H"/>
              </a:rPr>
              <a:t>地球を俯瞰する視点を獲得した</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ja-JP" altLang="en-US" sz="2800" dirty="0" smtClean="0">
                <a:latin typeface="小塚明朝 Pro H"/>
                <a:ea typeface="小塚明朝 Pro H"/>
              </a:rPr>
              <a:t>地球の出</a:t>
            </a:r>
            <a:r>
              <a:rPr lang="en-US" altLang="ja-JP" sz="2800" dirty="0" smtClean="0">
                <a:latin typeface="小塚明朝 Pro H"/>
                <a:ea typeface="小塚明朝 Pro H"/>
              </a:rPr>
              <a:t> 1968 </a:t>
            </a:r>
            <a:r>
              <a:rPr lang="ja-JP" altLang="en-US" sz="2800" dirty="0" smtClean="0">
                <a:latin typeface="小塚明朝 Pro H"/>
                <a:ea typeface="小塚明朝 Pro H"/>
              </a:rPr>
              <a:t>アポロ８号</a:t>
            </a:r>
            <a:r>
              <a:rPr lang="en-US" altLang="ja-JP" sz="2800" dirty="0" smtClean="0">
                <a:latin typeface="小塚明朝 Pro H"/>
                <a:ea typeface="小塚明朝 Pro H"/>
              </a:rPr>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0" y="6512055"/>
            <a:ext cx="9144000" cy="369332"/>
          </a:xfrm>
          <a:prstGeom prst="rect">
            <a:avLst/>
          </a:prstGeom>
          <a:noFill/>
        </p:spPr>
        <p:txBody>
          <a:bodyPr wrap="square" rtlCol="0">
            <a:spAutoFit/>
          </a:bodyPr>
          <a:lstStyle/>
          <a:p>
            <a:r>
              <a:rPr kumimoji="1" lang="ja-JP" altLang="en-US" dirty="0" smtClean="0">
                <a:latin typeface="小塚明朝 Pro H"/>
                <a:ea typeface="小塚明朝 Pro H"/>
              </a:rPr>
              <a:t>地球環境，政治経済に関する統計データをプロットし，政策</a:t>
            </a:r>
            <a:r>
              <a:rPr kumimoji="1" lang="ja-JP" altLang="en-US" smtClean="0">
                <a:latin typeface="小塚明朝 Pro H"/>
                <a:ea typeface="小塚明朝 Pro H"/>
              </a:rPr>
              <a:t>を考える</a:t>
            </a:r>
            <a:r>
              <a:rPr lang="ja-JP" altLang="en-US" smtClean="0">
                <a:latin typeface="小塚明朝 Pro H"/>
                <a:ea typeface="小塚明朝 Pro H"/>
              </a:rPr>
              <a:t>ワークショップ</a:t>
            </a:r>
            <a:endParaRPr kumimoji="1" lang="ja-JP" altLang="en-US" dirty="0">
              <a:latin typeface="小塚明朝 Pro H"/>
              <a:ea typeface="小塚明朝 Pro H"/>
            </a:endParaRPr>
          </a:p>
        </p:txBody>
      </p:sp>
      <p:sp>
        <p:nvSpPr>
          <p:cNvPr id="7" name="正方形/長方形 6"/>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WORLD GAME</a:t>
            </a:r>
          </a:p>
        </p:txBody>
      </p:sp>
      <p:pic>
        <p:nvPicPr>
          <p:cNvPr id="6" name="図 5" descr="_Mapcircling1copy.jpg"/>
          <p:cNvPicPr>
            <a:picLocks noChangeAspect="1"/>
          </p:cNvPicPr>
          <p:nvPr/>
        </p:nvPicPr>
        <p:blipFill>
          <a:blip r:embed="rId2"/>
          <a:stretch>
            <a:fillRect/>
          </a:stretch>
        </p:blipFill>
        <p:spPr>
          <a:xfrm>
            <a:off x="0" y="466855"/>
            <a:ext cx="9144000" cy="60960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508000" y="1739900"/>
            <a:ext cx="8128000" cy="3416320"/>
          </a:xfrm>
          <a:prstGeom prst="rect">
            <a:avLst/>
          </a:prstGeom>
          <a:noFill/>
        </p:spPr>
        <p:txBody>
          <a:bodyPr wrap="square" rtlCol="0">
            <a:spAutoFit/>
          </a:bodyPr>
          <a:lstStyle/>
          <a:p>
            <a:r>
              <a:rPr lang="ja-JP" altLang="en-US" dirty="0" smtClean="0"/>
              <a:t>次回授業の説明</a:t>
            </a:r>
          </a:p>
          <a:p>
            <a:r>
              <a:rPr lang="ja-JP" altLang="en-US" dirty="0" smtClean="0"/>
              <a:t>西洋人が抱く”歪んだ世界観”は，地図が歪んでいたからだった，という問題提起からフラーが</a:t>
            </a:r>
            <a:r>
              <a:rPr lang="en-US" dirty="0" smtClean="0"/>
              <a:t>1946</a:t>
            </a:r>
            <a:r>
              <a:rPr lang="ja-JP" altLang="en-US" dirty="0" smtClean="0"/>
              <a:t>年に発明した世界地図について学びます．</a:t>
            </a:r>
          </a:p>
          <a:p>
            <a:r>
              <a:rPr lang="en-US" dirty="0" smtClean="0"/>
              <a:t> </a:t>
            </a:r>
            <a:endParaRPr lang="ja-JP" altLang="en-US" dirty="0" smtClean="0"/>
          </a:p>
          <a:p>
            <a:r>
              <a:rPr lang="ja-JP" altLang="en-US" dirty="0" smtClean="0"/>
              <a:t>宿題説明</a:t>
            </a:r>
          </a:p>
          <a:p>
            <a:r>
              <a:rPr lang="ja-JP" altLang="en-US" dirty="0" smtClean="0"/>
              <a:t>「ダイマキシオンマップのかたがみ」をデータ配布します．</a:t>
            </a:r>
          </a:p>
          <a:p>
            <a:r>
              <a:rPr lang="en-US" dirty="0" smtClean="0"/>
              <a:t>A3</a:t>
            </a:r>
            <a:r>
              <a:rPr lang="ja-JP" altLang="en-US" dirty="0" smtClean="0"/>
              <a:t>サイズの厚手の紙（印刷機にもよりますが</a:t>
            </a:r>
            <a:r>
              <a:rPr lang="en-US" dirty="0" smtClean="0"/>
              <a:t>180g/m2</a:t>
            </a:r>
            <a:r>
              <a:rPr lang="ja-JP" altLang="en-US" dirty="0" smtClean="0"/>
              <a:t>程度が望ましい）にカラーで</a:t>
            </a:r>
            <a:r>
              <a:rPr lang="en-US" dirty="0" smtClean="0"/>
              <a:t>2</a:t>
            </a:r>
            <a:r>
              <a:rPr lang="ja-JP" altLang="en-US" dirty="0" smtClean="0"/>
              <a:t>部印刷して下さい．</a:t>
            </a:r>
            <a:r>
              <a:rPr lang="en-US" dirty="0" smtClean="0"/>
              <a:t>2</a:t>
            </a:r>
            <a:r>
              <a:rPr lang="ja-JP" altLang="en-US" dirty="0" smtClean="0"/>
              <a:t>部とも切り取り線に沿って切り取り，立体に組み立てて地球儀を２つ作って下さい．</a:t>
            </a:r>
            <a:endParaRPr lang="en-US" altLang="ja-JP" dirty="0" smtClean="0"/>
          </a:p>
          <a:p>
            <a:endParaRPr lang="ja-JP" altLang="en-US" dirty="0" smtClean="0"/>
          </a:p>
          <a:p>
            <a:r>
              <a:rPr lang="ja-JP" altLang="en-US" dirty="0" smtClean="0"/>
              <a:t>＊指定紙に印刷できる画材屋，コピー屋</a:t>
            </a:r>
          </a:p>
          <a:p>
            <a:r>
              <a:rPr lang="ja-JP" altLang="en-US" dirty="0" smtClean="0"/>
              <a:t>レモン画水（お茶の水），キンコーズ</a:t>
            </a:r>
            <a:endParaRPr lang="ja-JP"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正方形/長方形 6"/>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MAP 1946</a:t>
            </a:r>
          </a:p>
        </p:txBody>
      </p:sp>
      <p:pic>
        <p:nvPicPr>
          <p:cNvPr id="6" name="図 5" descr="15-SP-地シ-02-DM.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0" y="536482"/>
            <a:ext cx="9144000" cy="64643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テキスト ボックス 3"/>
          <p:cNvSpPr txBox="1"/>
          <p:nvPr/>
        </p:nvSpPr>
        <p:spPr>
          <a:xfrm>
            <a:off x="0" y="1955800"/>
            <a:ext cx="9144000" cy="3139321"/>
          </a:xfrm>
          <a:prstGeom prst="rect">
            <a:avLst/>
          </a:prstGeom>
          <a:noFill/>
        </p:spPr>
        <p:txBody>
          <a:bodyPr wrap="square" rtlCol="0">
            <a:spAutoFit/>
          </a:bodyPr>
          <a:lstStyle/>
          <a:p>
            <a:r>
              <a:rPr lang="ja-JP" altLang="en-US" dirty="0" smtClean="0"/>
              <a:t>教材・参考文献</a:t>
            </a:r>
          </a:p>
          <a:p>
            <a:r>
              <a:rPr lang="ja-JP" altLang="en-US" dirty="0" smtClean="0"/>
              <a:t>バックミンスター・フラー，ロバートマークス著／木島安史，梅沢忠雄訳．</a:t>
            </a:r>
          </a:p>
          <a:p>
            <a:r>
              <a:rPr lang="ja-JP" altLang="en-US" dirty="0" smtClean="0"/>
              <a:t>「バックミンスター・フラーのダイマキシオンの世界」．</a:t>
            </a:r>
          </a:p>
          <a:p>
            <a:r>
              <a:rPr lang="ja-JP" altLang="en-US" dirty="0" smtClean="0"/>
              <a:t>鹿島出版会</a:t>
            </a:r>
            <a:r>
              <a:rPr lang="en-US" dirty="0" smtClean="0"/>
              <a:t>1978</a:t>
            </a:r>
            <a:endParaRPr lang="ja-JP" altLang="en-US" dirty="0" smtClean="0"/>
          </a:p>
          <a:p>
            <a:r>
              <a:rPr lang="en-US" dirty="0" smtClean="0"/>
              <a:t> </a:t>
            </a:r>
            <a:endParaRPr lang="ja-JP" altLang="en-US" dirty="0" smtClean="0"/>
          </a:p>
          <a:p>
            <a:r>
              <a:rPr lang="ja-JP" altLang="en-US" dirty="0" smtClean="0"/>
              <a:t>提出課題・試験</a:t>
            </a:r>
          </a:p>
          <a:p>
            <a:r>
              <a:rPr lang="ja-JP" altLang="en-US" dirty="0" smtClean="0"/>
              <a:t>出席日数，授業への参加姿勢，提出作品の出来映え，レポート内容および発表内容</a:t>
            </a:r>
          </a:p>
          <a:p>
            <a:r>
              <a:rPr lang="en-US" dirty="0" smtClean="0"/>
              <a:t> </a:t>
            </a:r>
            <a:endParaRPr lang="ja-JP" altLang="en-US" dirty="0" smtClean="0"/>
          </a:p>
          <a:p>
            <a:r>
              <a:rPr lang="ja-JP" altLang="en-US" dirty="0" smtClean="0"/>
              <a:t>履修上の注意</a:t>
            </a:r>
          </a:p>
          <a:p>
            <a:r>
              <a:rPr lang="ja-JP" altLang="en-US" dirty="0" smtClean="0"/>
              <a:t>エンジニアリング・デザイン・美術系の演習課題を含む授業です．そのため授業外の製作作業があります．また製作費用は学生の負担となります．</a:t>
            </a:r>
            <a:endParaRPr lang="ja-JP"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CHRONO.jpg" descr="/Users/user/Desktop/慶應/教育/地球シ/01-FULLER/CHRONO.jpg"/>
          <p:cNvPicPr>
            <a:picLocks noChangeAspect="1"/>
          </p:cNvPicPr>
          <p:nvPr/>
        </p:nvPicPr>
        <p:blipFill>
          <a:blip r:link="rId2"/>
          <a:stretch>
            <a:fillRect/>
          </a:stretch>
        </p:blipFill>
        <p:spPr>
          <a:xfrm>
            <a:off x="621535" y="524201"/>
            <a:ext cx="7900930" cy="5809598"/>
          </a:xfrm>
          <a:prstGeom prst="rect">
            <a:avLst/>
          </a:prstGeom>
        </p:spPr>
      </p:pic>
      <p:sp>
        <p:nvSpPr>
          <p:cNvPr id="4" name="テキスト ボックス 3"/>
          <p:cNvSpPr txBox="1"/>
          <p:nvPr/>
        </p:nvSpPr>
        <p:spPr>
          <a:xfrm>
            <a:off x="621534" y="6333799"/>
            <a:ext cx="8522465" cy="369332"/>
          </a:xfrm>
          <a:prstGeom prst="rect">
            <a:avLst/>
          </a:prstGeom>
          <a:noFill/>
        </p:spPr>
        <p:txBody>
          <a:bodyPr wrap="square" rtlCol="0">
            <a:spAutoFit/>
          </a:bodyPr>
          <a:lstStyle/>
          <a:p>
            <a:r>
              <a:rPr kumimoji="1" lang="ja-JP" altLang="en-US" dirty="0" smtClean="0">
                <a:latin typeface="小塚明朝 Pro H"/>
                <a:ea typeface="小塚明朝 Pro H"/>
              </a:rPr>
              <a:t>バックミンスター・フラーのスケッチ，メモは体系立てて全て保存されていた。</a:t>
            </a:r>
            <a:endParaRPr kumimoji="1" lang="ja-JP" altLang="en-US" dirty="0">
              <a:latin typeface="小塚明朝 Pro H"/>
              <a:ea typeface="小塚明朝 Pro H"/>
            </a:endParaRPr>
          </a:p>
        </p:txBody>
      </p:sp>
      <p:sp>
        <p:nvSpPr>
          <p:cNvPr id="5" name="正方形/長方形 4"/>
          <p:cNvSpPr/>
          <p:nvPr/>
        </p:nvSpPr>
        <p:spPr>
          <a:xfrm>
            <a:off x="0" y="13262"/>
            <a:ext cx="9144000" cy="523220"/>
          </a:xfrm>
          <a:prstGeom prst="rect">
            <a:avLst/>
          </a:prstGeom>
        </p:spPr>
        <p:txBody>
          <a:bodyPr wrap="square">
            <a:spAutoFit/>
          </a:bodyPr>
          <a:lstStyle/>
          <a:p>
            <a:r>
              <a:rPr lang="ja-JP" altLang="en-US" sz="2800" dirty="0" smtClean="0">
                <a:latin typeface="小塚明朝 Pro B"/>
                <a:ea typeface="小塚明朝 Pro B"/>
              </a:rPr>
              <a:t>バックミンスター・フラーの初期の活動</a:t>
            </a:r>
            <a:endParaRPr lang="ja-JP" altLang="en-US" sz="2800" dirty="0">
              <a:latin typeface="小塚明朝 Pro B"/>
              <a:ea typeface="小塚明朝 Pro B"/>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テキスト ボックス 2"/>
          <p:cNvSpPr txBox="1"/>
          <p:nvPr/>
        </p:nvSpPr>
        <p:spPr>
          <a:xfrm>
            <a:off x="482600" y="5626100"/>
            <a:ext cx="7580028" cy="923330"/>
          </a:xfrm>
          <a:prstGeom prst="rect">
            <a:avLst/>
          </a:prstGeom>
          <a:noFill/>
        </p:spPr>
        <p:txBody>
          <a:bodyPr wrap="square" rtlCol="0">
            <a:spAutoFit/>
          </a:bodyPr>
          <a:lstStyle/>
          <a:p>
            <a:r>
              <a:rPr kumimoji="1" lang="ja-JP" altLang="en-US" dirty="0" smtClean="0">
                <a:latin typeface="小塚明朝 Pro H"/>
                <a:ea typeface="小塚明朝 Pro H"/>
              </a:rPr>
              <a:t>左：従来のレンガ造の住宅と同じ重さの高層アパートを鉄骨，もしくはアルミ）で設計し，飛行船で丸ごと運ぶ構想</a:t>
            </a:r>
          </a:p>
          <a:p>
            <a:r>
              <a:rPr kumimoji="1" lang="ja-JP" altLang="en-US" dirty="0" smtClean="0">
                <a:latin typeface="小塚明朝 Pro H"/>
                <a:ea typeface="小塚明朝 Pro H"/>
              </a:rPr>
              <a:t>右：飛行船の大西洋横断</a:t>
            </a:r>
            <a:r>
              <a:rPr kumimoji="1" lang="en-US" altLang="ja-JP" dirty="0" smtClean="0">
                <a:latin typeface="小塚明朝 Pro H"/>
                <a:ea typeface="小塚明朝 Pro H"/>
              </a:rPr>
              <a:t>1928</a:t>
            </a:r>
            <a:r>
              <a:rPr kumimoji="1" lang="ja-JP" altLang="en-US" dirty="0" smtClean="0">
                <a:latin typeface="小塚明朝 Pro H"/>
                <a:ea typeface="小塚明朝 Pro H"/>
              </a:rPr>
              <a:t> </a:t>
            </a:r>
            <a:r>
              <a:rPr lang="ja-JP" altLang="en-US" dirty="0" smtClean="0">
                <a:latin typeface="小塚明朝 Pro H"/>
                <a:ea typeface="小塚明朝 Pro H"/>
              </a:rPr>
              <a:t>エンパイヤーステートビル</a:t>
            </a:r>
            <a:r>
              <a:rPr lang="en-US" altLang="ja-JP" dirty="0" smtClean="0">
                <a:latin typeface="小塚明朝 Pro H"/>
                <a:ea typeface="小塚明朝 Pro H"/>
              </a:rPr>
              <a:t>1931</a:t>
            </a:r>
            <a:endParaRPr kumimoji="1" lang="en-US" altLang="ja-JP" dirty="0" smtClean="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4D TOWER 1932</a:t>
            </a:r>
          </a:p>
        </p:txBody>
      </p:sp>
      <p:pic>
        <p:nvPicPr>
          <p:cNvPr id="5" name="4DTWR-1.jpg" descr="/Users/user/Desktop/慶應/教育/地球シ/TEMP/4DTWR-1.jpg"/>
          <p:cNvPicPr>
            <a:picLocks noChangeAspect="1"/>
          </p:cNvPicPr>
          <p:nvPr/>
        </p:nvPicPr>
        <p:blipFill>
          <a:blip r:embed="rId2" r:link="rId3"/>
          <a:stretch>
            <a:fillRect/>
          </a:stretch>
        </p:blipFill>
        <p:spPr>
          <a:xfrm>
            <a:off x="482600" y="739775"/>
            <a:ext cx="3422227" cy="4591050"/>
          </a:xfrm>
          <a:prstGeom prst="rect">
            <a:avLst/>
          </a:prstGeom>
          <a:ln>
            <a:solidFill>
              <a:schemeClr val="tx1"/>
            </a:solidFill>
          </a:ln>
        </p:spPr>
      </p:pic>
      <p:pic>
        <p:nvPicPr>
          <p:cNvPr id="6" name="図 5" descr="img_2.jpeg"/>
          <p:cNvPicPr>
            <a:picLocks noChangeAspect="1"/>
          </p:cNvPicPr>
          <p:nvPr/>
        </p:nvPicPr>
        <p:blipFill>
          <a:blip r:embed="rId4"/>
          <a:stretch>
            <a:fillRect/>
          </a:stretch>
        </p:blipFill>
        <p:spPr>
          <a:xfrm>
            <a:off x="4965700" y="739775"/>
            <a:ext cx="3381375" cy="459105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図 3" descr="4DTWR-3.jpg"/>
          <p:cNvPicPr>
            <a:picLocks noChangeAspect="1"/>
          </p:cNvPicPr>
          <p:nvPr/>
        </p:nvPicPr>
        <p:blipFill>
          <a:blip r:embed="rId2">
            <a:lum/>
          </a:blip>
          <a:stretch>
            <a:fillRect/>
          </a:stretch>
        </p:blipFill>
        <p:spPr>
          <a:xfrm>
            <a:off x="4903610" y="622300"/>
            <a:ext cx="3478389" cy="5080001"/>
          </a:xfrm>
          <a:prstGeom prst="rect">
            <a:avLst/>
          </a:prstGeom>
          <a:ln>
            <a:solidFill>
              <a:schemeClr val="tx1"/>
            </a:solidFill>
          </a:ln>
        </p:spPr>
      </p:pic>
      <p:pic>
        <p:nvPicPr>
          <p:cNvPr id="6" name="図 5" descr="Bundesarchiv_Bild_102-00834,_Friedrichshafen,_Luftschiff_Graf_Zeppelin.jpg"/>
          <p:cNvPicPr>
            <a:picLocks noChangeAspect="1"/>
          </p:cNvPicPr>
          <p:nvPr/>
        </p:nvPicPr>
        <p:blipFill>
          <a:blip r:embed="rId3"/>
          <a:stretch>
            <a:fillRect/>
          </a:stretch>
        </p:blipFill>
        <p:spPr>
          <a:xfrm>
            <a:off x="571166" y="622299"/>
            <a:ext cx="3504259" cy="5080001"/>
          </a:xfrm>
          <a:prstGeom prst="rect">
            <a:avLst/>
          </a:prstGeom>
          <a:ln>
            <a:solidFill>
              <a:schemeClr val="tx1"/>
            </a:solidFill>
          </a:ln>
        </p:spPr>
      </p:pic>
      <p:sp>
        <p:nvSpPr>
          <p:cNvPr id="9" name="テキスト ボックス 8"/>
          <p:cNvSpPr txBox="1"/>
          <p:nvPr/>
        </p:nvSpPr>
        <p:spPr>
          <a:xfrm>
            <a:off x="0" y="5702301"/>
            <a:ext cx="9144000" cy="923330"/>
          </a:xfrm>
          <a:prstGeom prst="rect">
            <a:avLst/>
          </a:prstGeom>
          <a:noFill/>
        </p:spPr>
        <p:txBody>
          <a:bodyPr wrap="square" rtlCol="0">
            <a:spAutoFit/>
          </a:bodyPr>
          <a:lstStyle/>
          <a:p>
            <a:r>
              <a:rPr kumimoji="1" lang="ja-JP" altLang="en-US" dirty="0" smtClean="0">
                <a:latin typeface="小塚明朝 Pro H"/>
                <a:ea typeface="小塚明朝 Pro H"/>
              </a:rPr>
              <a:t>左：ドイツの飛行船ツェッペリン号の建造風景。</a:t>
            </a:r>
            <a:endParaRPr kumimoji="1" lang="en-US" altLang="ja-JP" dirty="0" smtClean="0">
              <a:latin typeface="小塚明朝 Pro H"/>
              <a:ea typeface="小塚明朝 Pro H"/>
            </a:endParaRPr>
          </a:p>
          <a:p>
            <a:r>
              <a:rPr kumimoji="1" lang="ja-JP" altLang="en-US" dirty="0" smtClean="0">
                <a:latin typeface="小塚明朝 Pro H"/>
                <a:ea typeface="小塚明朝 Pro H"/>
              </a:rPr>
              <a:t>右：イサムノグチの協力で流線型の形状に改善される</a:t>
            </a:r>
            <a:r>
              <a:rPr lang="ja-JP" altLang="en-US" dirty="0" smtClean="0">
                <a:latin typeface="小塚明朝 Pro H"/>
                <a:ea typeface="小塚明朝 Pro H"/>
              </a:rPr>
              <a:t>。</a:t>
            </a:r>
            <a:endParaRPr lang="en-US" altLang="ja-JP" dirty="0" smtClean="0">
              <a:latin typeface="小塚明朝 Pro H"/>
              <a:ea typeface="小塚明朝 Pro H"/>
            </a:endParaRPr>
          </a:p>
          <a:p>
            <a:r>
              <a:rPr lang="en-US" altLang="ja-JP" dirty="0" smtClean="0">
                <a:latin typeface="小塚明朝 Pro H"/>
                <a:ea typeface="小塚明朝 Pro H"/>
              </a:rPr>
              <a:t>	</a:t>
            </a:r>
            <a:r>
              <a:rPr lang="ja-JP" altLang="en-US" dirty="0" smtClean="0">
                <a:latin typeface="小塚明朝 Pro H"/>
                <a:ea typeface="小塚明朝 Pro H"/>
              </a:rPr>
              <a:t>張力のネットワークが導入される。</a:t>
            </a:r>
            <a:endParaRPr kumimoji="1" lang="en-US" altLang="ja-JP" dirty="0" smtClean="0">
              <a:latin typeface="小塚明朝 Pro H"/>
              <a:ea typeface="小塚明朝 Pro H"/>
            </a:endParaRPr>
          </a:p>
        </p:txBody>
      </p:sp>
      <p:sp>
        <p:nvSpPr>
          <p:cNvPr id="10" name="正方形/長方形 9"/>
          <p:cNvSpPr/>
          <p:nvPr/>
        </p:nvSpPr>
        <p:spPr>
          <a:xfrm>
            <a:off x="0" y="13262"/>
            <a:ext cx="4359530" cy="523220"/>
          </a:xfrm>
          <a:prstGeom prst="rect">
            <a:avLst/>
          </a:prstGeom>
        </p:spPr>
        <p:txBody>
          <a:bodyPr wrap="square">
            <a:spAutoFit/>
          </a:bodyPr>
          <a:lstStyle/>
          <a:p>
            <a:r>
              <a:rPr lang="en-US" altLang="ja-JP" sz="2800" dirty="0" smtClean="0">
                <a:latin typeface="小塚明朝 Pro H"/>
                <a:ea typeface="小塚明朝 Pro H"/>
              </a:rPr>
              <a:t>4D TOWER 1932</a:t>
            </a:r>
            <a:endParaRPr lang="ja-JP" altLang="en-US" sz="2800" dirty="0">
              <a:latin typeface="小塚明朝 Pro H"/>
              <a:ea typeface="小塚明朝 Pro H"/>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DYCAR-1.jpg" descr="/Users/user/Desktop/慶應/教育/地球シ/01-FULLER/DYCAR-1.jpg"/>
          <p:cNvPicPr>
            <a:picLocks noChangeAspect="1"/>
          </p:cNvPicPr>
          <p:nvPr/>
        </p:nvPicPr>
        <p:blipFill>
          <a:blip r:embed="rId2" r:link="rId3"/>
          <a:stretch>
            <a:fillRect/>
          </a:stretch>
        </p:blipFill>
        <p:spPr>
          <a:xfrm>
            <a:off x="4357995" y="269106"/>
            <a:ext cx="4346197" cy="6336770"/>
          </a:xfrm>
          <a:prstGeom prst="rect">
            <a:avLst/>
          </a:prstGeom>
        </p:spPr>
      </p:pic>
      <p:sp>
        <p:nvSpPr>
          <p:cNvPr id="3" name="テキスト ボックス 2"/>
          <p:cNvSpPr txBox="1"/>
          <p:nvPr/>
        </p:nvSpPr>
        <p:spPr>
          <a:xfrm>
            <a:off x="1" y="1004669"/>
            <a:ext cx="4106188" cy="646331"/>
          </a:xfrm>
          <a:prstGeom prst="rect">
            <a:avLst/>
          </a:prstGeom>
          <a:noFill/>
        </p:spPr>
        <p:txBody>
          <a:bodyPr wrap="square" rtlCol="0">
            <a:spAutoFit/>
          </a:bodyPr>
          <a:lstStyle/>
          <a:p>
            <a:r>
              <a:rPr kumimoji="1" lang="ja-JP" altLang="en-US" dirty="0" smtClean="0">
                <a:latin typeface="小塚明朝 Pro H"/>
                <a:ea typeface="小塚明朝 Pro H"/>
              </a:rPr>
              <a:t>流線型，軽量化，３輪構造などの技術革新を目指した乗用車</a:t>
            </a:r>
            <a:endParaRPr kumimoji="1" lang="ja-JP" altLang="en-US" dirty="0">
              <a:latin typeface="小塚明朝 Pro H"/>
              <a:ea typeface="小塚明朝 Pro H"/>
            </a:endParaRPr>
          </a:p>
        </p:txBody>
      </p:sp>
      <p:sp>
        <p:nvSpPr>
          <p:cNvPr id="4" name="正方形/長方形 3"/>
          <p:cNvSpPr/>
          <p:nvPr/>
        </p:nvSpPr>
        <p:spPr>
          <a:xfrm>
            <a:off x="0" y="13262"/>
            <a:ext cx="9144000" cy="523220"/>
          </a:xfrm>
          <a:prstGeom prst="rect">
            <a:avLst/>
          </a:prstGeom>
        </p:spPr>
        <p:txBody>
          <a:bodyPr wrap="square">
            <a:spAutoFit/>
          </a:bodyPr>
          <a:lstStyle/>
          <a:p>
            <a:r>
              <a:rPr lang="en-US" altLang="ja-JP" sz="2800" dirty="0" smtClean="0">
                <a:latin typeface="小塚明朝 Pro H"/>
                <a:ea typeface="小塚明朝 Pro H"/>
              </a:rPr>
              <a:t>Dymaxion Car1937</a:t>
            </a:r>
          </a:p>
        </p:txBody>
      </p:sp>
      <p:pic>
        <p:nvPicPr>
          <p:cNvPr id="5" name="XB1991.834.000.jpg" descr="/Users/user/Desktop/XB1991.834.000.jpg"/>
          <p:cNvPicPr>
            <a:picLocks noChangeAspect="1"/>
          </p:cNvPicPr>
          <p:nvPr/>
        </p:nvPicPr>
        <p:blipFill>
          <a:blip r:embed="rId4" r:link="rId5"/>
          <a:stretch>
            <a:fillRect/>
          </a:stretch>
        </p:blipFill>
        <p:spPr>
          <a:xfrm>
            <a:off x="1" y="2789791"/>
            <a:ext cx="4106188" cy="2186545"/>
          </a:xfrm>
          <a:prstGeom prst="rect">
            <a:avLst/>
          </a:prstGeom>
        </p:spPr>
      </p:pic>
      <p:sp>
        <p:nvSpPr>
          <p:cNvPr id="6" name="テキスト ボックス 5"/>
          <p:cNvSpPr txBox="1"/>
          <p:nvPr/>
        </p:nvSpPr>
        <p:spPr>
          <a:xfrm>
            <a:off x="1" y="4976336"/>
            <a:ext cx="4106188" cy="2031325"/>
          </a:xfrm>
          <a:prstGeom prst="rect">
            <a:avLst/>
          </a:prstGeom>
          <a:noFill/>
        </p:spPr>
        <p:txBody>
          <a:bodyPr wrap="square" rtlCol="0">
            <a:spAutoFit/>
          </a:bodyPr>
          <a:lstStyle/>
          <a:p>
            <a:r>
              <a:rPr kumimoji="1" lang="ja-JP" altLang="en-US" dirty="0" smtClean="0">
                <a:latin typeface="小塚明朝 Pro H"/>
                <a:ea typeface="小塚明朝 Pro H"/>
              </a:rPr>
              <a:t>ワルターグロピウスが設計した乗用車</a:t>
            </a:r>
            <a:endParaRPr kumimoji="1" lang="en-US" altLang="ja-JP" dirty="0" smtClean="0">
              <a:latin typeface="小塚明朝 Pro H"/>
              <a:ea typeface="小塚明朝 Pro H"/>
            </a:endParaRPr>
          </a:p>
          <a:p>
            <a:r>
              <a:rPr lang="ja-JP" altLang="en-US" dirty="0" smtClean="0">
                <a:latin typeface="小塚明朝 Pro H"/>
                <a:ea typeface="小塚明朝 Pro H"/>
              </a:rPr>
              <a:t>は馬車時代のデザインを引きずっていた。</a:t>
            </a:r>
            <a:endParaRPr kumimoji="1" lang="en-US" altLang="ja-JP" dirty="0" smtClean="0">
              <a:latin typeface="小塚明朝 Pro H"/>
              <a:ea typeface="小塚明朝 Pro H"/>
            </a:endParaRPr>
          </a:p>
          <a:p>
            <a:r>
              <a:rPr lang="ja-JP" altLang="en-US" dirty="0" smtClean="0">
                <a:latin typeface="小塚明朝 Pro H"/>
                <a:ea typeface="小塚明朝 Pro H"/>
              </a:rPr>
              <a:t>＊レイナー・バンハムの第</a:t>
            </a:r>
            <a:r>
              <a:rPr lang="en-US" altLang="ja-JP" dirty="0" smtClean="0">
                <a:latin typeface="小塚明朝 Pro H"/>
                <a:ea typeface="小塚明朝 Pro H"/>
              </a:rPr>
              <a:t>1</a:t>
            </a:r>
            <a:r>
              <a:rPr lang="ja-JP" altLang="en-US" dirty="0" smtClean="0">
                <a:latin typeface="小塚明朝 Pro H"/>
                <a:ea typeface="小塚明朝 Pro H"/>
              </a:rPr>
              <a:t>機械時代のデザインと理論</a:t>
            </a:r>
            <a:endParaRPr kumimoji="1" lang="en-US" altLang="ja-JP" dirty="0" smtClean="0">
              <a:latin typeface="小塚明朝 Pro H"/>
              <a:ea typeface="小塚明朝 Pro H"/>
            </a:endParaRPr>
          </a:p>
          <a:p>
            <a:endParaRPr lang="en-US" altLang="ja-JP" dirty="0" smtClean="0">
              <a:latin typeface="小塚明朝 Pro H"/>
              <a:ea typeface="小塚明朝 Pro H"/>
            </a:endParaRPr>
          </a:p>
          <a:p>
            <a:endParaRPr kumimoji="1" lang="ja-JP" altLang="en-US" dirty="0">
              <a:latin typeface="小塚明朝 Pro H"/>
              <a:ea typeface="小塚明朝 Pro H"/>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1212</TotalTime>
  <Words>1475</Words>
  <Application>Microsoft Macintosh PowerPoint</Application>
  <PresentationFormat>画面に合わせる (4:3)</PresentationFormat>
  <Paragraphs>118</Paragraphs>
  <Slides>43</Slides>
  <Notes>0</Notes>
  <HiddenSlides>0</HiddenSlides>
  <MMClips>0</MMClips>
  <ScaleCrop>false</ScaleCrop>
  <HeadingPairs>
    <vt:vector size="4" baseType="variant">
      <vt:variant>
        <vt:lpstr>デザイン テンプレート</vt:lpstr>
      </vt:variant>
      <vt:variant>
        <vt:i4>1</vt:i4>
      </vt:variant>
      <vt:variant>
        <vt:lpstr>スライド タイトル</vt:lpstr>
      </vt:variant>
      <vt:variant>
        <vt:i4>43</vt:i4>
      </vt:variant>
    </vt:vector>
  </HeadingPairs>
  <TitlesOfParts>
    <vt:vector size="44" baseType="lpstr">
      <vt:lpstr>Office テーマ</vt:lpstr>
      <vt:lpstr>スライド 1</vt:lpstr>
      <vt:lpstr>スライド 2</vt:lpstr>
      <vt:lpstr>スライド 3</vt:lpstr>
      <vt:lpstr>スライド 4</vt:lpstr>
      <vt:lpstr>スライド 5</vt:lpstr>
      <vt:lpstr>スライド 6</vt:lpstr>
      <vt:lpstr>スライド 7</vt:lpstr>
      <vt:lpstr>スライド 8</vt:lpstr>
      <vt:lpstr>スライド 9</vt:lpstr>
      <vt:lpstr>スライド 10</vt:lpstr>
      <vt:lpstr>スライド 11</vt:lpstr>
      <vt:lpstr>スライド 12</vt:lpstr>
      <vt:lpstr>スライド 13</vt:lpstr>
      <vt:lpstr>スライド 14</vt:lpstr>
      <vt:lpstr>スライド 15</vt:lpstr>
      <vt:lpstr>スライド 16</vt:lpstr>
      <vt:lpstr>スライド 17</vt:lpstr>
      <vt:lpstr>スライド 18</vt:lpstr>
      <vt:lpstr>スライド 19</vt:lpstr>
      <vt:lpstr>スライド 20</vt:lpstr>
      <vt:lpstr>スライド 21</vt:lpstr>
      <vt:lpstr>スライド 22</vt:lpstr>
      <vt:lpstr>スライド 23</vt:lpstr>
      <vt:lpstr>スライド 24</vt:lpstr>
      <vt:lpstr>スライド 25</vt:lpstr>
      <vt:lpstr>スライド 26</vt:lpstr>
      <vt:lpstr>スライド 27</vt:lpstr>
      <vt:lpstr>スライド 28</vt:lpstr>
      <vt:lpstr>スライド 29</vt:lpstr>
      <vt:lpstr>スライド 30</vt:lpstr>
      <vt:lpstr>スライド 31</vt:lpstr>
      <vt:lpstr>スライド 32</vt:lpstr>
      <vt:lpstr>スライド 33</vt:lpstr>
      <vt:lpstr>スライド 34</vt:lpstr>
      <vt:lpstr>スライド 35</vt:lpstr>
      <vt:lpstr>スライド 36</vt:lpstr>
      <vt:lpstr>スライド 37</vt:lpstr>
      <vt:lpstr>スライド 38</vt:lpstr>
      <vt:lpstr>スライド 39</vt:lpstr>
      <vt:lpstr>スライド 40</vt:lpstr>
      <vt:lpstr>スライド 41</vt:lpstr>
      <vt:lpstr>スライド 42</vt:lpstr>
      <vt:lpstr>スライド 43</vt:lpstr>
    </vt:vector>
  </TitlesOfParts>
  <Company>鳴川</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鳴川 肇</dc:creator>
  <cp:lastModifiedBy>鳴川 肇</cp:lastModifiedBy>
  <cp:revision>31</cp:revision>
  <dcterms:created xsi:type="dcterms:W3CDTF">2016-04-10T08:15:20Z</dcterms:created>
  <dcterms:modified xsi:type="dcterms:W3CDTF">2016-04-10T17:22:02Z</dcterms:modified>
</cp:coreProperties>
</file>